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</p:sldMasterIdLst>
  <p:notesMasterIdLst>
    <p:notesMasterId r:id="rId7"/>
  </p:notesMasterIdLst>
  <p:handoutMasterIdLst>
    <p:handoutMasterId r:id="rId55"/>
  </p:handoutMasterIdLst>
  <p:sldIdLst>
    <p:sldId id="1081" r:id="rId6"/>
    <p:sldId id="965" r:id="rId8"/>
    <p:sldId id="981" r:id="rId9"/>
    <p:sldId id="998" r:id="rId10"/>
    <p:sldId id="999" r:id="rId11"/>
    <p:sldId id="1079" r:id="rId12"/>
    <p:sldId id="1080" r:id="rId13"/>
    <p:sldId id="1064" r:id="rId14"/>
    <p:sldId id="1065" r:id="rId15"/>
    <p:sldId id="1066" r:id="rId16"/>
    <p:sldId id="1067" r:id="rId17"/>
    <p:sldId id="1068" r:id="rId18"/>
    <p:sldId id="1069" r:id="rId19"/>
    <p:sldId id="1070" r:id="rId20"/>
    <p:sldId id="1071" r:id="rId21"/>
    <p:sldId id="1074" r:id="rId22"/>
    <p:sldId id="1075" r:id="rId23"/>
    <p:sldId id="1076" r:id="rId24"/>
    <p:sldId id="1077" r:id="rId25"/>
    <p:sldId id="1078" r:id="rId26"/>
    <p:sldId id="1001" r:id="rId27"/>
    <p:sldId id="1002" r:id="rId28"/>
    <p:sldId id="1003" r:id="rId29"/>
    <p:sldId id="1004" r:id="rId30"/>
    <p:sldId id="1005" r:id="rId31"/>
    <p:sldId id="1006" r:id="rId32"/>
    <p:sldId id="1007" r:id="rId33"/>
    <p:sldId id="1045" r:id="rId34"/>
    <p:sldId id="1008" r:id="rId35"/>
    <p:sldId id="1009" r:id="rId36"/>
    <p:sldId id="1010" r:id="rId37"/>
    <p:sldId id="1011" r:id="rId38"/>
    <p:sldId id="1012" r:id="rId39"/>
    <p:sldId id="1013" r:id="rId40"/>
    <p:sldId id="1014" r:id="rId41"/>
    <p:sldId id="1015" r:id="rId42"/>
    <p:sldId id="1016" r:id="rId43"/>
    <p:sldId id="1017" r:id="rId44"/>
    <p:sldId id="1018" r:id="rId45"/>
    <p:sldId id="1019" r:id="rId46"/>
    <p:sldId id="1020" r:id="rId47"/>
    <p:sldId id="1047" r:id="rId48"/>
    <p:sldId id="1053" r:id="rId49"/>
    <p:sldId id="1049" r:id="rId50"/>
    <p:sldId id="1054" r:id="rId51"/>
    <p:sldId id="1055" r:id="rId52"/>
    <p:sldId id="1050" r:id="rId53"/>
    <p:sldId id="1056" r:id="rId54"/>
  </p:sldIdLst>
  <p:sldSz cx="9144000" cy="6858000" type="screen4x3"/>
  <p:notesSz cx="6858000" cy="9946005"/>
  <p:defaultTextStyle>
    <a:defPPr>
      <a:defRPr lang="id-ID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00"/>
    <a:srgbClr val="A50021"/>
    <a:srgbClr val="996600"/>
    <a:srgbClr val="FFCCFF"/>
    <a:srgbClr val="FF99FF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99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9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A9EA5A-FA90-4CF1-AF49-6BAFF687DFDA}" type="datetimeFigureOut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1A729-D366-43A4-9DBC-6A631A2A3500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066C0D-D39B-43C7-A7F7-168E49E4A44F}" type="datetimeFigureOut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Fifth level</a:t>
            </a:r>
            <a:endParaRPr kumimoji="0" lang="id-ID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07C34D-4D4A-4878-9279-A24C3A9F8850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x-none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id-ID" b="1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809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829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849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870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890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911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931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952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972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993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013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034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054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075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095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116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x-none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366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x-none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5716" name="Rectangle 3"/>
          <p:cNvSpPr>
            <a:spLocks noGrp="1"/>
          </p:cNvSpPr>
          <p:nvPr>
            <p:ph type="body" idx="1"/>
          </p:nvPr>
        </p:nvSpPr>
        <p:spPr>
          <a:xfrm>
            <a:off x="914400" y="4721225"/>
            <a:ext cx="5029200" cy="4479925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208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b="1" dirty="0">
                <a:cs typeface="Arial" panose="020B0604020202020204" pitchFamily="34" charset="0"/>
              </a:rPr>
            </a:fld>
            <a:endParaRPr lang="en-US" altLang="x-none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86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706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727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747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768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788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7" name="Group 1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6" name="Freeform 1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154" name="Freeform 18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>
                <a:gd name="txL" fmla="*/ 0 w 5760"/>
                <a:gd name="txT" fmla="*/ 0 h 528"/>
                <a:gd name="txR" fmla="*/ 5760 w 5760"/>
                <a:gd name="txB" fmla="*/ 528 h 528"/>
              </a:gdLst>
              <a:ahLst/>
              <a:cxnLst>
                <a:cxn ang="0">
                  <a:pos x="0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Date Placeholder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srgbClr val="2DA2BF">
                    <a:tint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39D500-4D30-4382-A84A-27E73185AB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2EB524-CBE0-4318-BF75-45D5D8F30C5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>
            <a:spLocks noChangeArrowheads="1"/>
          </p:cNvSpPr>
          <p:nvPr/>
        </p:nvSpPr>
        <p:spPr bwMode="auto"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hevron 11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257664-989D-4715-8450-521590E1790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F2BA3-FB16-4449-9E19-1BF08160411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787341-0786-4D6C-B84F-430CADD6492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7426D6-AAD8-454A-B25A-3668AFA389A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611286-2551-464C-B3F6-F382B692A2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BC88B-0335-4E97-A579-EB758EFE61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Freeform 15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" name="Right Triangle 15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hevron 1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hevron 1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9E8AB8-BA8B-4D21-B964-9663A3F84B1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5659E-03D2-4C76-818D-F2564E6FC7E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D46851-0ACD-49DB-800E-46972DDDEE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88DE60-07B3-40DA-82AC-5F74108B77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kumimoji="0" lang="en-US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68F831-8494-46A8-B3E5-AF1777CE4F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F100E-690D-4E3A-ABB9-71B99CBCF031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523ED8-38E2-4221-AA06-0C45E818DC9C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AA2209-BE57-42E7-ACC5-868CB16A8C47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A285C3-E397-424E-821E-75F02ADDCFA9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68BFB5-5335-4130-8AC1-9D2E1335586E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26DE73-D66B-4D0A-868D-9B8ACB7BD479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A49E37-450E-4C6C-814F-A5D5C9D4A57B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B18D34-E553-4B48-8A99-1A2ED65EFA3F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59B2B9-32C3-4BDE-85FC-1FF720738AD4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291B2F-3340-4D6F-8587-5B88502EC683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D111DE-2B8B-4EB9-ACE1-2704D76213C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E6D7B0-82C0-4531-AF08-B34909D85EBA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B6444-DBB0-4A93-BECD-65489A3378CC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E48C1-933E-4B8F-A531-080826DD2B91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71FE5-9AA2-4E71-8611-CC6AC1A56CCB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05FD03-0456-40BD-8A1B-5ECAB1E9757B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Right Triangle 14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1BE095-1E4E-4BC5-A5FC-A94209C8ECA6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C4FB5-1509-4098-8B5F-D3F51BC0DFF2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2A5ECA-220D-4B7E-AFC6-B3414825CE93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C78124-D51D-43E1-9B50-7797FECF5121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0D1071-8D04-4EC7-8997-40D3E50D0F56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A4E36-DDA1-4C77-811B-43F81722A404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" name="Date Placeholder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554BD1-5667-4954-ACAD-EDEA5C65F742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" name="Footer Placeholder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81475"/>
            <a:ext cx="36576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7FE6A1-3AB2-47A0-AAA5-9C4ED3912F58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760624-8D3F-4405-8B36-3D738B1AD7FB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9AD3FF-C525-4DDD-8D5D-5C596C6C115D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53B2F-96C1-435A-8ABF-CCE457650F9A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78300"/>
            <a:ext cx="36576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735EF4-5A0F-4EBC-AA10-425B3D48D54C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973E00-7132-44E8-B9BE-03C756A478E3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896E71-C568-437A-A668-3B92862F82A1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DA888B-45D2-4127-814A-5F3A93AC5E0A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1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4DDC5D-B36A-4986-B799-AC052DE160AA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F2EF8D-4353-4730-823E-AFBB9235E727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BE18D9-4A23-42D7-86FE-C5ABE8090736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3EA4F-3004-4023-B3BC-A6E0098CC0B0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19DD13-4069-4675-B270-8946F6B04F2D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Straight Connector 16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893" name="Straight Connector 1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5" name="Straight Connector 1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Date Placeholder 20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E36AFC-D44F-4B62-97D9-49460A2E6394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22A3CB-0884-4563-B1E4-07E9DA3E5535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6" name="Straight Connector 16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8" name="Straight Connector 18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0" name="Straight Connector 20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4" name="Date Placeholder 1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503160-DF5C-43BD-BC07-233F56490AA5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2119FA-17FC-4ED7-A052-DDD0EC8E1DC3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0BC5FE-BE97-4241-A7C3-8201CC5E3663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3AEC33-B130-4521-9270-2C14E0654EBE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76410-15B8-4448-94C6-EF97F76E8783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7C9432-6AD9-4DBA-B551-77DEF4E78C52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Right Triangle 14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AFBCE2-F05E-4EDE-9A14-2E98F0801A57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735E48-8328-4334-8892-A91D5ACC2134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FF892B-6ABC-4DD0-AFDE-C22637059349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8284B-8FE7-487F-85D5-7C27D866E91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anose="020B060007020508020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charset="-128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3" name="Freeform 12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51" name="Freeform 11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000" b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E76D4A-EB12-4239-BDD3-9E96B50FD08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anose="020B0600070205080204" pitchFamily="34" charset="-128"/>
          <a:cs typeface="ＭＳ Ｐゴシック" panose="020B060007020508020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MS PGothic" panose="020B0600070205080204" pitchFamily="34" charset="-128"/>
          <a:cs typeface="ＭＳ Ｐゴシック" panose="020B060007020508020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MS PGothic" panose="020B0600070205080204" pitchFamily="34" charset="-128"/>
          <a:cs typeface="ＭＳ Ｐゴシック" panose="020B060007020508020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MS PGothic" panose="020B0600070205080204" pitchFamily="34" charset="-128"/>
          <a:cs typeface="ＭＳ Ｐゴシック" panose="020B060007020508020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  <a:ea typeface="MS PGothic" panose="020B0600070205080204" pitchFamily="34" charset="-128"/>
          <a:cs typeface="ＭＳ Ｐゴシック" panose="020B060007020508020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charset="-128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en-US" altLang="x-none" dirty="0"/>
              <a:t>Click to edit Master title style</a:t>
            </a:r>
            <a:endParaRPr lang="en-US" altLang="x-none" dirty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8C2E87-9D2C-418A-9AD1-88C1A2B5E4BE}" type="datetime1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C09567-F9FB-44FB-9C9E-04935A0E31BC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1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081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anose="020B060007020508020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panose="020B060007020508020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charset="-128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US" altLang="x-non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575F6D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74B826-7570-4FF2-9203-7E93DF06615B}" type="datetime1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200" b="0" i="0" u="none" strike="noStrike" kern="1200" cap="none" spc="0" normalizeH="0" baseline="0" noProof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b="0">
                <a:solidFill>
                  <a:srgbClr val="575F6D"/>
                </a:solidFill>
                <a:latin typeface="Century Schoolbook" panose="020406040505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Straight Connector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Straight Connector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>
                <a:solidFill>
                  <a:srgbClr val="FFFFFF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59D08-52A4-41F4-A131-7F440D39742F}" type="slidenum">
              <a:rPr kumimoji="0" lang="id-ID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kumimoji="0" lang="id-ID" sz="1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anose="020B060007020508020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MS PGothic" panose="020B0600070205080204" pitchFamily="34" charset="-128"/>
          <a:cs typeface="ＭＳ Ｐゴシック" panose="020B060007020508020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MS PGothic" panose="020B0600070205080204" pitchFamily="34" charset="-128"/>
          <a:cs typeface="ＭＳ Ｐゴシック" panose="020B060007020508020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MS PGothic" panose="020B0600070205080204" pitchFamily="34" charset="-128"/>
          <a:cs typeface="ＭＳ Ｐゴシック" panose="020B060007020508020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  <a:ea typeface="MS PGothic" panose="020B0600070205080204" pitchFamily="34" charset="-128"/>
          <a:cs typeface="ＭＳ Ｐゴシック" panose="020B060007020508020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anose="020B0600070205080204" charset="-128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hyperlink" Target="..%5CBahan%20Ajar%5CPMK76%20tahun%202011%20tttg%20Tata%20Cara%20Pelaporan%20Sumbangan%20Penanggulangan%20%20Bencana.rt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 descr="Newsprint"/>
          <p:cNvSpPr>
            <a:spLocks noGrp="1" noChangeArrowheads="1"/>
          </p:cNvSpPr>
          <p:nvPr>
            <p:ph type="title"/>
          </p:nvPr>
        </p:nvSpPr>
        <p:spPr>
          <a:xfrm>
            <a:off x="1812925" y="0"/>
            <a:ext cx="7080250" cy="1206500"/>
          </a:xfrm>
          <a:solidFill>
            <a:srgbClr val="7030A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6450" algn="l"/>
                <a:tab pos="901700" algn="l"/>
              </a:tabLst>
              <a:defRPr/>
            </a:pP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E9F9FB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PAJAK PENGHASILAN</a:t>
            </a:r>
            <a:endParaRPr kumimoji="0" lang="en-US" sz="1600" b="0" i="1" u="sng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" pitchFamily="49" charset="-122"/>
              <a:ea typeface="KaiTi" pitchFamily="49" charset="-122"/>
              <a:cs typeface="Aharoni" pitchFamily="2" charset="-79"/>
            </a:endParaRPr>
          </a:p>
        </p:txBody>
      </p:sp>
      <p:sp>
        <p:nvSpPr>
          <p:cNvPr id="3075" name="Rectangle 3" descr="Bouquet"/>
          <p:cNvSpPr>
            <a:spLocks noGrp="1" noChangeArrowheads="1"/>
          </p:cNvSpPr>
          <p:nvPr>
            <p:ph sz="quarter" idx="1"/>
          </p:nvPr>
        </p:nvSpPr>
        <p:spPr>
          <a:xfrm>
            <a:off x="12700" y="1209675"/>
            <a:ext cx="8880475" cy="5589588"/>
          </a:xfrm>
          <a:solidFill>
            <a:srgbClr val="00B0F0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normAutofit fontScale="7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PPh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BADAN: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REKONSILIASI FISKAL;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PELAPORAN SPT TAHUNAN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id-ID" sz="2800" b="0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id-ID" sz="33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id-ID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id-ID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LiSu" panose="02010509060101010101" pitchFamily="49" charset="-122"/>
                <a:cs typeface="+mn-cs"/>
              </a:rPr>
              <a:t>		</a:t>
            </a:r>
            <a:endParaRPr kumimoji="0" lang="id-ID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iSu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id-ID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iSu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id-ID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LiSu" panose="02010509060101010101" pitchFamily="49" charset="-122"/>
                <a:cs typeface="+mn-cs"/>
              </a:rPr>
              <a:t>		</a:t>
            </a:r>
            <a:endParaRPr kumimoji="0" lang="id-ID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iSu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id-ID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LiSu" panose="02010509060101010101" pitchFamily="49" charset="-122"/>
                <a:cs typeface="+mn-cs"/>
              </a:rPr>
              <a:t>		</a:t>
            </a:r>
            <a:endParaRPr kumimoji="0" lang="id-ID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iSu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id-ID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LiSu" panose="02010509060101010101" pitchFamily="49" charset="-122"/>
                <a:cs typeface="+mn-cs"/>
              </a:rPr>
              <a:t>		</a:t>
            </a:r>
            <a:endParaRPr kumimoji="0" lang="id-ID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iSu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id-ID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LiSu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Su" panose="02010509060101010101" pitchFamily="49" charset="-122"/>
                <a:ea typeface="LiSu" panose="02010509060101010101" pitchFamily="49" charset="-122"/>
                <a:cs typeface="+mn-cs"/>
              </a:rPr>
              <a:t>			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id-ID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anchor="ctr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25700" y="4786630"/>
            <a:ext cx="6297930" cy="121475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2595245" algn="l"/>
                <a:tab pos="3052445" algn="l"/>
                <a:tab pos="3584575" algn="l"/>
              </a:tabLst>
              <a:defRPr/>
            </a:pPr>
            <a:endParaRPr kumimoji="0" lang="id-ID" sz="2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ndara" panose="020E0502030303020204" pitchFamily="34" charset="0"/>
              <a:ea typeface="LiSu" panose="02010509060101010101" pitchFamily="49" charset="-122"/>
              <a:cs typeface="Aparajit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2595245" algn="l"/>
                <a:tab pos="3052445" algn="l"/>
                <a:tab pos="3584575" algn="l"/>
              </a:tabLst>
              <a:defRPr/>
            </a:pPr>
            <a:r>
              <a:rPr kumimoji="0" lang="id-ID" sz="2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  </a:t>
            </a:r>
            <a:r>
              <a:rPr kumimoji="0" lang="id-ID" sz="2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LiSu" panose="02010509060101010101" pitchFamily="49" charset="-122"/>
                <a:cs typeface="Arial" panose="020B0604020202020204" pitchFamily="34" charset="0"/>
              </a:rPr>
              <a:t>Dipaparkan Oleh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LiSu" panose="02010509060101010101" pitchFamily="49" charset="-122"/>
                <a:cs typeface="Arial" panose="020B0604020202020204" pitchFamily="34" charset="0"/>
              </a:rPr>
              <a:t> : </a:t>
            </a:r>
            <a:endParaRPr kumimoji="0" lang="id-ID" sz="2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LiSu" panose="02010509060101010101" pitchFamily="49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2595245" algn="l"/>
                <a:tab pos="3052445" algn="l"/>
                <a:tab pos="3584575" algn="l"/>
              </a:tabLst>
              <a:defRPr/>
            </a:pPr>
            <a:r>
              <a:rPr kumimoji="0" lang="id-ID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  </a:t>
            </a:r>
            <a:r>
              <a:rPr kumimoji="0" lang="x-none" altLang="id-ID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Dr. </a:t>
            </a:r>
            <a:r>
              <a:rPr kumimoji="0" lang="en-US" sz="2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Nuryadin</a:t>
            </a:r>
            <a:r>
              <a:rPr kumimoji="0" lang="id-ID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, S.E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., </a:t>
            </a:r>
            <a:r>
              <a:rPr kumimoji="0" lang="en-US" sz="2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Ak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., MM.,</a:t>
            </a:r>
            <a:r>
              <a:rPr kumimoji="0" lang="en-US" sz="2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Msi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., B.K.P.,</a:t>
            </a:r>
            <a:r>
              <a:rPr kumimoji="0" lang="en-US" sz="2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CPA.,QIA</a:t>
            </a:r>
            <a:endParaRPr kumimoji="0" lang="en-US" sz="2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LiSu" panose="02010509060101010101" pitchFamily="49" charset="-122"/>
              <a:cs typeface="Aparajit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2595245" algn="l"/>
                <a:tab pos="3052445" algn="l"/>
                <a:tab pos="3584575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 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LiSu" panose="02010509060101010101" pitchFamily="49" charset="-122"/>
                <a:cs typeface="Aparajita" pitchFamily="34" charset="0"/>
              </a:rPr>
              <a:t>Tax-Trainer &amp; Tax-Consultant</a:t>
            </a:r>
            <a:endParaRPr kumimoji="0" lang="id-ID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LiSu" panose="02010509060101010101" pitchFamily="49" charset="-122"/>
              <a:cs typeface="Aparajita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5245" algn="l"/>
                <a:tab pos="3052445" algn="l"/>
                <a:tab pos="3584575" algn="l"/>
              </a:tabLst>
              <a:defRPr/>
            </a:pPr>
            <a:endParaRPr kumimoji="0" lang="id-ID" sz="2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parajit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563" y="3068638"/>
            <a:ext cx="2085975" cy="27813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3)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45720" rIns="18288" bIns="45720" numCol="1" anchor="t" anchorCtr="0" compatLnSpc="1"/>
          <a:lstStyle/>
          <a:p>
            <a:pPr marL="63627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	D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ividen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bagian laba yg diterima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diperoleh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627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tabLst>
                <a:tab pos="8985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P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erseroan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erbatas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(PT)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sbg Wajib Pajak dalam negeri,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627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tabLst>
                <a:tab pos="8985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K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operasi,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627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tabLst>
                <a:tab pos="8985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B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ilik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(BUMN)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atau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627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tabLst>
                <a:tab pos="8985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	B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ilik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(BUMD)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6270"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tabLst>
                <a:tab pos="8985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 penyertaan modal pada badan usaha yg didirikan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bertempat kedudukan di Indonesia </a:t>
            </a:r>
            <a:r>
              <a:rPr kumimoji="0" lang="id-ID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dg syarat: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0850" marR="0" lvl="1" indent="-27178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tabLst>
                <a:tab pos="898525" algn="l"/>
                <a:tab pos="1339850" algn="l"/>
              </a:tabLst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1.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ividen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cadangan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laba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ditahan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0850" marR="0" lvl="1" indent="-27178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tabLst>
                <a:tab pos="898525" algn="l"/>
                <a:tab pos="133985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PT, BUMN,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BUMD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menerima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			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kepemilikan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paling </a:t>
            </a: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rendah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25%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duapuluh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lima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modal yang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disetor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0850" marR="0" lvl="1" indent="-27178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4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5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charRg st="5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0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charRg st="10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21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charRg st="121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63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charRg st="163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201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charRg st="201" end="3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300" end="3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charRg st="300" end="3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356" end="5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charRg st="356" end="5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540" end="5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charRg st="540" end="5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3)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536575" marR="0" indent="-536575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g. 	Iuran yg diterima / diperoleh Dana Pensiun yg pendiriannya telah disahkan oleh Menteri Keuangan, baik yg dibayar oleh pemberi kerja maupun pegawai</a:t>
            </a:r>
            <a:r>
              <a:rPr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6575" marR="0" indent="-536575" algn="just" eaLnBrk="1" hangingPunct="1">
              <a:buClr>
                <a:srgbClr val="0BD0D9"/>
              </a:buClr>
              <a:buSzPct val="95000"/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6575" marR="0" indent="-536575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h.	Penghasilan dari modal yg ditanamkan oleh Dana Pensiun sebagaimana dimaksud pada huruf g, dalam bidang-bidang tertentu yg ditetapkan dg Keputusan Menteri Keuangan;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6575" marR="0" indent="-536575" algn="just" eaLnBrk="1" hangingPunct="1">
              <a:buClr>
                <a:srgbClr val="0BD0D9"/>
              </a:buClr>
              <a:buSzPct val="95000"/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6575" marR="0" indent="-536575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i.	Bagian Laba yg diterima / diperoleh anggota dari perseroan komanditer yg modalnya tidak terbagi atas saham-saham, persekutuan, perkumpulan, firma, dan kongsi;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6575" marR="0" indent="-536575" algn="just" eaLnBrk="1" hangingPunct="1">
              <a:buClr>
                <a:srgbClr val="0BD0D9"/>
              </a:buClr>
              <a:buSzPct val="95000"/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6575" marR="0" indent="-536575" algn="just" eaLnBrk="1" hangingPunct="1">
              <a:buClr>
                <a:srgbClr val="0BD0D9"/>
              </a:buClr>
              <a:buSzPct val="95000"/>
            </a:pP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j . 	Dihapus 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(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Bunga Obligasi yg diterima Perusahaan Reksadana)</a:t>
            </a: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57348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154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charRg st="154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323" end="4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charRg st="323" end="4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487" end="5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charRg st="487" end="5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3)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k.	Penghasilan yg diterima / diperoleh perusahaan modal ventura berupa bagian laba dari badan pasangan usaha yg didirikan &amp; menjalankan usaha / kegiatan di Indonesia, dgn syarat badan pasangan usaha tsb</a:t>
            </a:r>
            <a:r>
              <a:rPr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:</a:t>
            </a:r>
            <a:endParaRPr lang="en-US" altLang="x-none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endParaRPr lang="en-US" altLang="x-none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1. 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merupakan perusahaan kecil, menengah, atau yg 	menjalankan kegiatan dlm sektor-sektor usaha yg 	ditetapkan dg Keputusan Menteri Keuangan; dan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2. 	sahamnya tidak diperdagangkan di bursa efek di 	Indonesia. 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58372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3)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l.	Beasiswa yg memenuhi persyaratan tertentu yg ketentuannya diatur lebih lanjut dg atau berdasarkan </a:t>
            </a:r>
            <a:r>
              <a:rPr lang="en-US" altLang="en-US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PMK</a:t>
            </a:r>
            <a:r>
              <a:rPr lang="en-US" altLang="en-US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</a:t>
            </a: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m.	Sisa lebih yg diterima / diperoleh badan / lembaga nirlaba yg bergerak dalam bidang pendidikan dan/atau bidang penelitian dan pengembangan, yg telah terdaftar pada instansi yg membidanginya, yg ditanamkan kembali dlm bentuk sarana &amp; prasarana kegiatan pendidikan dan/atau penelitian &amp; pengembangan, dlm j.w. paling lama 4 (empat) tahun sejak diperolehnya sisa lebih tersebut, yg ketentuan-nya diatur lebih lanjut dg atau berdasarkan </a:t>
            </a:r>
            <a:r>
              <a:rPr lang="en-US" altLang="en-US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PMK</a:t>
            </a:r>
            <a:r>
              <a:rPr lang="en-US" altLang="en-US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 dan</a:t>
            </a: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n.	Bantuan / santunan yg dibayarkan oleh Badan Penyelenggara Jaminan Sosial kepada Wajib Pajak Tertentu, yg ketentuannya diatur lebih lanjut dg / berdasarkan </a:t>
            </a:r>
            <a:r>
              <a:rPr lang="en-US" altLang="en-US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PMK</a:t>
            </a:r>
            <a:r>
              <a:rPr lang="en-US" altLang="en-US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.  </a:t>
            </a: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59396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Final 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(2)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a.	Penghasilan: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Bunga Deposito &amp; tabungan lainnya, 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Bunga Obligasi &amp; surat utang negara, dan 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Bunga Simpanan Koperasi;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b.	Penghasilan: Hadiah Undian;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c.	Penghasilan: 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	Transaksi saham &amp; sekuritas lainnya, 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	Transaksi derivatif yg diperdagangkan di bursa, dan 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	Transaksi penjualan saham / pengalihan penyertaan 	modal pada perush. pasangannya yg diterima oleh 	Perusahaan Modal Ventura;</a:t>
            </a: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lang="en-US" altLang="x-none" sz="2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60420" name="Picture 6" descr="http://t0.gstatic.com/images?q=tbn:ANd9GcRxVB10xg3n0Bn_b7Hez8GVwozVf7a9J8BZvSog2xK4_Ys2duMhh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2250" y="1000125"/>
            <a:ext cx="2571750" cy="307181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0421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charRg st="17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5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charRg st="56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0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charRg st="101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3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charRg st="130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63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charRg st="163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81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charRg st="181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223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charRg st="223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280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charRg st="280" end="4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Final 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(2)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d.	Penghasilan: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	Transaksi pengalihan harta berupa tanah dan/atau 	bangunan,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Usaha jasa konstruksi, 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Usaha </a:t>
            </a:r>
            <a:r>
              <a:rPr lang="en-US" altLang="x-none" sz="24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real estate</a:t>
            </a: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 dan 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Persewaan tanah dan/atau bangunan; 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e. 	Penghasilan tertentu lainnya: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 Selisih Lebih penilaian kembali 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	aktiva tetap perush. &gt; NSBF Semula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	Usaha Penyalur/Agen BBM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	Pelayaran Dalam Negeri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-	Pelayaran/Penerbangan Asing </a:t>
            </a:r>
            <a:endParaRPr lang="en-US" altLang="x-none" sz="24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61444" name="Picture 6" descr="http://www.theglobal-review.com/images/news/SPB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3625" y="4000500"/>
            <a:ext cx="3000375" cy="24288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45" name="Picture 8" descr="http://t3.gstatic.com/images?q=tbn:ANd9GcTjkMkew5ni4lH7KY5K4qh87HwkYhnLwCBG5xKRLH_aUPjiXXU6s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3" y="2214563"/>
            <a:ext cx="2643187" cy="16430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46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7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charRg st="17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8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charRg st="8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07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charRg st="107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34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charRg st="134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74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charRg st="174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209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charRg st="209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245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charRg st="245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282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035">
                                            <p:txEl>
                                              <p:charRg st="282" end="3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309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035">
                                            <p:txEl>
                                              <p:charRg st="309" end="3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335" end="3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035">
                                            <p:txEl>
                                              <p:charRg st="335" end="3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Pajak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229600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363855" marR="0" indent="-363855" algn="just" defTabSz="914400" eaLnBrk="1" hangingPunct="1">
              <a:buClr>
                <a:srgbClr val="0BD0D9"/>
              </a:buClr>
              <a:buSzPct val="95000"/>
              <a:tabLst>
                <a:tab pos="361950" algn="l"/>
              </a:tabLst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a.	</a:t>
            </a:r>
            <a:r>
              <a:rPr lang="en-US" altLang="x-none"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Penggantian/imbalan berkenaan dg pekerjaan / jasa yg diterima / diperoleh termasuk gaji, upah, tunjangan, honorarium, komisi, bonus, gratifikasi, uang pensiun, atau imbalan dlm bentuk lainnya, kecuali ditentukan lain dlm Undang-undang ini;</a:t>
            </a:r>
            <a:endParaRPr lang="en-US" altLang="x-none" sz="28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marR="0" indent="-363855" algn="just" defTabSz="914400" eaLnBrk="1" hangingPunct="1">
              <a:buClr>
                <a:srgbClr val="0BD0D9"/>
              </a:buClr>
              <a:buSzPct val="95000"/>
              <a:tabLst>
                <a:tab pos="361950" algn="l"/>
              </a:tabLst>
            </a:pPr>
            <a:r>
              <a:rPr lang="en-US" altLang="x-none"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b.Hadiah dari undian / pekerjaan / kegiatan &amp; penghargaan</a:t>
            </a:r>
            <a:endParaRPr lang="en-US" altLang="x-none" sz="28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marR="0" indent="-363855" algn="just" defTabSz="914400" eaLnBrk="1" hangingPunct="1">
              <a:buClr>
                <a:srgbClr val="0BD0D9"/>
              </a:buClr>
              <a:buSzPct val="95000"/>
              <a:tabLst>
                <a:tab pos="361950" algn="l"/>
              </a:tabLst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marR="0" indent="-363855" algn="just" defTabSz="914400" eaLnBrk="1" hangingPunct="1">
              <a:buClr>
                <a:srgbClr val="0BD0D9"/>
              </a:buClr>
              <a:buSzPct val="95000"/>
              <a:tabLst>
                <a:tab pos="361950" algn="l"/>
              </a:tabLst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sz="3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c. </a:t>
            </a:r>
            <a:r>
              <a:rPr lang="en-US" altLang="x-none" sz="3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Laba </a:t>
            </a:r>
            <a:endParaRPr lang="en-US" altLang="x-none" sz="3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marR="0" indent="-363855" algn="just" defTabSz="914400" eaLnBrk="1" hangingPunct="1">
              <a:buClr>
                <a:srgbClr val="0BD0D9"/>
              </a:buClr>
              <a:buSzPct val="95000"/>
              <a:tabLst>
                <a:tab pos="361950" algn="l"/>
              </a:tabLst>
            </a:pPr>
            <a:r>
              <a:rPr lang="en-US" altLang="x-none" sz="3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	Usaha</a:t>
            </a:r>
            <a:r>
              <a:rPr lang="en-US" altLang="x-none" sz="28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  </a:t>
            </a:r>
            <a:endParaRPr lang="en-US" altLang="x-none" sz="32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marR="0" indent="-363855" algn="just" defTabSz="914400" eaLnBrk="1" hangingPunct="1">
              <a:buClr>
                <a:srgbClr val="0BD0D9"/>
              </a:buClr>
              <a:buSzPct val="95000"/>
              <a:tabLst>
                <a:tab pos="361950" algn="l"/>
              </a:tabLst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62468" name="Picture 6" descr="http://t3.gstatic.com/images?q=tbn:ANd9GcQmmdrvjmcPw0RetDlyCxRARDKfqfVPzDbYUFoxSAYbi7z8t40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2063" y="4429125"/>
            <a:ext cx="3143250" cy="24288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2469" name="Picture 8" descr="http://ciricara.com/wp-content/uploads/2012/02/a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3" y="4429125"/>
            <a:ext cx="2571750" cy="24288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2470" name="Slide Number Placeholder 12"/>
          <p:cNvSpPr txBox="1"/>
          <p:nvPr/>
        </p:nvSpPr>
        <p:spPr>
          <a:xfrm>
            <a:off x="8388350" y="6519863"/>
            <a:ext cx="762000" cy="3651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b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id-ID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charRg st="0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44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charRg st="244" end="3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304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charRg st="304" end="3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314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charRg st="314" end="3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Pajak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5429250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d. </a:t>
            </a:r>
            <a:r>
              <a:rPr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pt-BR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Keuntungan krn penjualan/krn pengalihan harta termasuk:</a:t>
            </a:r>
            <a:endParaRPr lang="pt-BR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713105" lvl="2" indent="-349250" algn="just" eaLnBrk="1" hangingPunct="1">
              <a:buSzPct val="70000"/>
            </a:pPr>
            <a:r>
              <a:rPr sz="2000" dirty="0"/>
              <a:t>1. 	</a:t>
            </a:r>
            <a:r>
              <a:rPr lang="pt-BR" altLang="x-none" sz="2000" dirty="0"/>
              <a:t>keuntungan krn pengalihan harta kpd perseroan, persekutuan, dan badan lainnya sbg pengganti saham / penyertaan modal;</a:t>
            </a:r>
            <a:endParaRPr lang="pt-BR" altLang="x-none" sz="2000" dirty="0"/>
          </a:p>
          <a:p>
            <a:pPr marL="713105" lvl="2" indent="-349250" algn="just" eaLnBrk="1" hangingPunct="1">
              <a:buSzPct val="70000"/>
            </a:pPr>
            <a:r>
              <a:rPr sz="2000" dirty="0"/>
              <a:t>2. </a:t>
            </a:r>
            <a:r>
              <a:rPr lang="pt-BR" altLang="x-none" sz="2000" dirty="0"/>
              <a:t>keuntungan krn pengalihan harta kpd pemegang saham, sekutu, atau anggota yg diperoleh perseroan, persekutuan &amp; badan lainnya; </a:t>
            </a:r>
            <a:endParaRPr lang="pt-BR" altLang="x-none" sz="2000" dirty="0"/>
          </a:p>
          <a:p>
            <a:pPr marL="713105" lvl="2" indent="-349250" algn="just" eaLnBrk="1" hangingPunct="1">
              <a:buSzPct val="70000"/>
            </a:pPr>
            <a:r>
              <a:rPr sz="2000" dirty="0"/>
              <a:t>3. 	</a:t>
            </a:r>
            <a:r>
              <a:rPr lang="pt-BR" altLang="x-none" sz="2000" dirty="0"/>
              <a:t>keuntungan krn likuidasi, penggabungan, peleburan, pemekaran, pemecahan, pengambilalihan usaha, atau reorganisasi dg nama &amp; dlm bentuk apapun;</a:t>
            </a:r>
            <a:endParaRPr lang="pt-BR" altLang="x-none" sz="2000" dirty="0"/>
          </a:p>
          <a:p>
            <a:pPr marL="713105" lvl="2" indent="-349250" algn="just" eaLnBrk="1" hangingPunct="1">
              <a:buSzPct val="70000"/>
            </a:pPr>
            <a:r>
              <a:rPr sz="2000" dirty="0"/>
              <a:t>4. </a:t>
            </a:r>
            <a:r>
              <a:rPr lang="pt-BR" altLang="x-none" sz="2000" dirty="0"/>
              <a:t>keuntungan krn pengalihan harta berupa hibah, bantuan, atau sumbangan, kecuali hibah Pasal 4 (3); dan</a:t>
            </a:r>
            <a:endParaRPr lang="pt-BR" altLang="x-none" sz="2000" dirty="0"/>
          </a:p>
          <a:p>
            <a:pPr marL="713105" lvl="2" indent="-349250" algn="just" eaLnBrk="1" hangingPunct="1">
              <a:buSzPct val="70000"/>
            </a:pPr>
            <a:r>
              <a:rPr sz="2000" dirty="0"/>
              <a:t>5. 	</a:t>
            </a:r>
            <a:r>
              <a:rPr lang="pt-BR" altLang="x-none" sz="2000" dirty="0"/>
              <a:t>keuntungan krn penjualan/pengalihan sebagian / seluruh hak penambangan, tanda turut serta dlm pembiayaan, atau permodalan  dlm perusahaan pertambangan.</a:t>
            </a:r>
            <a:endParaRPr lang="en-US" altLang="x-none" sz="2000" dirty="0"/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63492" name="Picture 6" descr="http://t0.gstatic.com/images?q=tbn:ANd9GcRMBsXbEi9Ql3NVT_6VRopeSZvw2HqC9YYzNE-7ksUVcLZMiA-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72125"/>
            <a:ext cx="3429000" cy="12858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3493" name="Picture 8" descr="http://img.antaranews.com/stockphotos/peristiwa/20101228155603-likuidasi-281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500688"/>
            <a:ext cx="3714750" cy="135731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494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61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charRg st="61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183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charRg st="183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313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charRg st="313" end="4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460" end="5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charRg st="460" end="5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565" end="7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charRg st="565" end="7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71414"/>
            <a:ext cx="8229600" cy="428625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Pajak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subTitle" idx="1"/>
          </p:nvPr>
        </p:nvSpPr>
        <p:spPr>
          <a:xfrm>
            <a:off x="457200" y="571500"/>
            <a:ext cx="8229600" cy="6072188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e.	Penerimaan kembali pembayaran pajak yg telah dibebankan sbg biaya &amp; pembayaran tambahan pengembalian pajak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f.	Bunga termasuk premium, diskonto, dan imbalan karena jaminan pengembalian utang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g.	Dividen, dg nama &amp; dalam bentuk apapun, termasuk dividen dari perusahaan asuransi kpd pemegang polis, dan pembagian SHU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h.	Royalti / imbalan atas penggunaan hak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defTabSz="914400" eaLnBrk="1" hangingPunct="1">
              <a:lnSpc>
                <a:spcPct val="90000"/>
              </a:lnSpc>
              <a:buClr>
                <a:srgbClr val="0BD0D9"/>
              </a:buClr>
              <a:buSzPct val="95000"/>
              <a:tabLst>
                <a:tab pos="441325" algn="l"/>
              </a:tabLst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i. 	Sewa &amp; penghasilan lain sehub dg penggunaan harta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64516" name="Picture 6" descr="http://t3.gstatic.com/images?q=tbn:ANd9GcS1vIuZLOyQ2Bm4ETNtcPMuubs7Ab2BTvCUKJ-eFGJHDRECWAg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1714500"/>
            <a:ext cx="3786187" cy="15716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4517" name="Picture 8" descr="http://t0.gstatic.com/images?q=tbn:ANd9GcSez8JIIBMuoKzK40dgPM29gr2YqcdGtA5TJIQEzCk8_0k7BqR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714500"/>
            <a:ext cx="3714750" cy="15716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4518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charRg st="0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15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charRg st="115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200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charRg st="200" end="3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325" end="3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charRg st="325" end="3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367" end="4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charRg st="367" end="4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142875"/>
            <a:ext cx="8229600" cy="500063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Pajak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subTitle" idx="1"/>
          </p:nvPr>
        </p:nvSpPr>
        <p:spPr>
          <a:xfrm>
            <a:off x="457200" y="785813"/>
            <a:ext cx="8507413" cy="581183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j.	Penerimaan / perolehan pembayaran berkala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k.	Keuntungan krn pembebasan utang, kecuali s.d. jumlah tertentu yg ditetapkan dg </a:t>
            </a:r>
            <a:r>
              <a:rPr lang="en-US" altLang="en-US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PP</a:t>
            </a:r>
            <a:r>
              <a:rPr lang="en-US" altLang="en-US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l.	Keuntungan selisih kurs mata uang asing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pt-BR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pt-BR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m.	Selisih lebih krn penilaian kembali aktiva</a:t>
            </a:r>
            <a:endParaRPr lang="pt-BR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n.	Premi asuransi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o. 	Iuran yg diterima</a:t>
            </a:r>
            <a:r>
              <a:rPr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/</a:t>
            </a: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diperoleh perkumpulan dari anggotanya yg terdiri dari WP yg menjalankan usaha / pekerjaan bebas 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65540" name="Picture 6" descr="http://t1.gstatic.com/images?q=tbn:ANd9GcSohE_TJUDSz5LsKb21_U-sFWTA5Y3eucp9rmiz2-BA32D3us2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5125" y="2214563"/>
            <a:ext cx="2428875" cy="32861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5541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4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charRg st="47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36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charRg st="136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charRg st="181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229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charRg st="229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249" end="3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charRg st="249" end="3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067550" cy="1143000"/>
          </a:xfrm>
          <a:solidFill>
            <a:srgbClr val="6633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0" tIns="45720" rIns="0" bIns="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PEMAHAMAN </a:t>
            </a:r>
            <a:b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PAJAK INDONESIA</a:t>
            </a:r>
            <a:endParaRPr kumimoji="0" lang="id-I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id-ID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Pajak adalah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: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q"/>
              <a:tabLst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K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ontribusi wajib kepada negara yg terutang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oleh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rang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ribadi atau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adan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q"/>
              <a:tabLst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yg bersifat memaksa berdasarkan 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U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q"/>
              <a:tabLst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dg tdk mendapatkan imbalan secara langsung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&amp;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q"/>
              <a:tabLst>
                <a:tab pos="441325" algn="l"/>
              </a:tabLs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digunakan utk keperluan negara bagi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sebesar-besarnya kemakmuran rakyat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(Pasal 1 UU KUP).</a:t>
            </a:r>
            <a:endParaRPr kumimoji="0" lang="id-ID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id-ID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7172" name="Picture 6" descr="B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24750" y="0"/>
            <a:ext cx="1619250" cy="15843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6085" name="Slide Number Placeholder 7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Pajak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p.	Tambahan kekayaan neto yg berasal dari penghasilan yg belum dikenakan pajak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q.	Penghasilan dari usaha berbasis syariah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r.	Imbalan bunga sebagaimana dimaksud dlm UU yg mengatur mengenai </a:t>
            </a:r>
            <a:r>
              <a:rPr lang="en-US" altLang="en-US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KUP</a:t>
            </a:r>
            <a:r>
              <a:rPr lang="en-US" altLang="en-US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 dan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r>
              <a:rPr lang="en-US" altLang="x-none" sz="25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s. 	Surplus Bank Indonesia </a:t>
            </a:r>
            <a:endParaRPr lang="en-US" altLang="x-none" sz="25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19100" marR="0" indent="-419100" algn="just" eaLnBrk="1" hangingPunct="1">
              <a:buClr>
                <a:srgbClr val="0BD0D9"/>
              </a:buClr>
              <a:buSzPct val="95000"/>
            </a:pP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66564" name="Picture 6" descr="http://weirdohomegurl.files.wordpress.com/2012/10/bunga-matahar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4000500"/>
            <a:ext cx="3143250" cy="2286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6565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81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charRg st="81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26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charRg st="126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0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charRg st="205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9552" y="0"/>
            <a:ext cx="7851648" cy="482206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Biaya Fiskal (Pasal 6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20713"/>
            <a:ext cx="7854950" cy="56657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r>
              <a:rPr sz="28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a. </a:t>
            </a:r>
            <a:r>
              <a:rPr lang="en-US" altLang="x-none" sz="28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	</a:t>
            </a:r>
            <a:r>
              <a:rPr lang="en-US" altLang="x-none" sz="28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Biaya yg secara langsung / tidak langsung 	berkaitan dg kegiatan usaha, antara lain</a:t>
            </a:r>
            <a:r>
              <a:rPr lang="en-US" altLang="x-none" sz="28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:</a:t>
            </a:r>
            <a:endParaRPr sz="2000" b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lang="en-US" altLang="x-none"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r>
              <a:rPr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Biaya pembelian bahan;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Biaya berkenaan dg pekerjaan / jasa termasuk </a:t>
            </a: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upah, gaji, honorarium, bonus, gratifikasi, dan 	tunjangan yg diberikan dlm bentuk uang;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Bunga, sewa, dan royalti;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Biaya perjalanan;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Biaya pengolahan limbah;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Premi asuransi;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Biaya promosi &amp; penjualan yg diatur dg atau </a:t>
            </a: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berdasarkan </a:t>
            </a:r>
            <a:r>
              <a:rPr lang="en-US" altLang="en-US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PMK</a:t>
            </a:r>
            <a:r>
              <a:rPr lang="en-US" altLang="en-US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endParaRPr lang="id-ID" altLang="ja-JP"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Biaya administrasi; dan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v"/>
              <a:tabLst>
                <a:tab pos="536575" algn="l"/>
              </a:tabLst>
            </a:pPr>
            <a:r>
              <a:rPr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b="1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Pajak kecuali Pajak Penghasilan;</a:t>
            </a:r>
            <a:endParaRPr sz="22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sz="8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sz="8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sz="8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sz="8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sz="8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sz="10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sz="1600" b="1" i="1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704850" lvl="3" indent="-342900" algn="just" defTabSz="914400" eaLnBrk="1" hangingPunct="1">
              <a:lnSpc>
                <a:spcPct val="90000"/>
              </a:lnSpc>
              <a:buClr>
                <a:srgbClr val="C00000"/>
              </a:buClr>
              <a:buSzPct val="65000"/>
              <a:buFont typeface="Wingdings 2" panose="05020102010507070707" pitchFamily="18" charset="2"/>
              <a:buAutoNum type="arabicPeriod"/>
              <a:tabLst>
                <a:tab pos="536575" algn="l"/>
              </a:tabLst>
            </a:pPr>
            <a:endParaRPr sz="1600" dirty="0"/>
          </a:p>
          <a:p>
            <a:pPr marL="363855" indent="-363855" algn="just" defTabSz="914400" eaLnBrk="1" hangingPunct="1">
              <a:lnSpc>
                <a:spcPct val="90000"/>
              </a:lnSpc>
              <a:buClr>
                <a:srgbClr val="C00000"/>
              </a:buClr>
              <a:buSzPct val="95000"/>
              <a:tabLst>
                <a:tab pos="53657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67588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charRg st="91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6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charRg st="116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2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252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9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charRg st="279" end="2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8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charRg st="298" end="3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charRg st="32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1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charRg st="341" end="4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5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charRg st="405" end="4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0" end="4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charRg st="430" end="4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71414"/>
            <a:ext cx="7967690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Biaya Fiskal (Pasal 6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14375"/>
            <a:ext cx="7967663" cy="2268538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44500" indent="-444500" algn="just" defTabSz="914400" eaLnBrk="1" hangingPunct="1">
              <a:buClr>
                <a:srgbClr val="0BD0D9"/>
              </a:buClr>
              <a:buSzPct val="95000"/>
              <a:tabLst>
                <a:tab pos="441325" algn="l"/>
              </a:tabLst>
            </a:pP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b.</a:t>
            </a: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Penyusutan</a:t>
            </a: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atas pengeluaran utk memperoleh  harta berwujud &amp; amortisasi atas pengeluaran utk memperoleh hak &amp; atas biaya lain yg mempunyai masa manfaat &gt; 1 (satu) tahun sebagaimana dimaksud dlm Pasal 11 &amp; Pasal 11A;</a:t>
            </a: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defTabSz="914400" eaLnBrk="1" hangingPunct="1">
              <a:buClr>
                <a:srgbClr val="0BD0D9"/>
              </a:buClr>
              <a:buSzPct val="95000"/>
              <a:tabLst>
                <a:tab pos="44132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defTabSz="914400" eaLnBrk="1" hangingPunct="1">
              <a:buClr>
                <a:srgbClr val="0BD0D9"/>
              </a:buClr>
              <a:buSzPct val="95000"/>
              <a:tabLst>
                <a:tab pos="44132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defTabSz="914400" eaLnBrk="1" hangingPunct="1">
              <a:buClr>
                <a:srgbClr val="0BD0D9"/>
              </a:buClr>
              <a:buSzPct val="95000"/>
              <a:tabLst>
                <a:tab pos="44132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533400" y="3071813"/>
            <a:ext cx="7967663" cy="10715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18288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44500" lvl="0" indent="-444500" algn="just" defTabSz="914400" eaLnBrk="1" hangingPunct="1">
              <a:buNone/>
              <a:tabLst>
                <a:tab pos="725805" algn="l"/>
              </a:tabLst>
            </a:pPr>
            <a:r>
              <a:rPr lang="en-US" altLang="x-none" dirty="0"/>
              <a:t> </a:t>
            </a:r>
            <a:r>
              <a:rPr dirty="0"/>
              <a:t>c. </a:t>
            </a:r>
            <a:r>
              <a:rPr lang="en-US" altLang="x-none" sz="3200" b="1" u="sng" dirty="0"/>
              <a:t>Iuran kepada Dana Pensiun</a:t>
            </a:r>
            <a:r>
              <a:rPr lang="en-US" altLang="x-none" dirty="0"/>
              <a:t> yg 	pendiriannya telah disahkan oleh Men-Keua.;</a:t>
            </a:r>
            <a:endParaRPr dirty="0"/>
          </a:p>
          <a:p>
            <a:pPr marL="444500" lvl="0" indent="-444500" algn="just" defTabSz="914400" eaLnBrk="1" hangingPunct="1">
              <a:buNone/>
              <a:tabLst>
                <a:tab pos="725805" algn="l"/>
              </a:tabLst>
            </a:pPr>
            <a:r>
              <a:rPr lang="en-US" altLang="x-none" dirty="0"/>
              <a:t> </a:t>
            </a:r>
            <a:endParaRPr dirty="0"/>
          </a:p>
          <a:p>
            <a:pPr marL="444500" lvl="0" indent="-444500" algn="just" defTabSz="914400" eaLnBrk="1" hangingPunct="1">
              <a:buNone/>
              <a:tabLst>
                <a:tab pos="725805" algn="l"/>
              </a:tabLst>
            </a:pPr>
            <a:endParaRPr dirty="0"/>
          </a:p>
          <a:p>
            <a:pPr marL="444500" lvl="0" indent="-444500" algn="just" defTabSz="914400" eaLnBrk="1" hangingPunct="1">
              <a:buNone/>
              <a:tabLst>
                <a:tab pos="725805" algn="l"/>
              </a:tabLst>
            </a:pPr>
            <a:endParaRPr dirty="0"/>
          </a:p>
        </p:txBody>
      </p:sp>
      <p:sp>
        <p:nvSpPr>
          <p:cNvPr id="10" name="Subtitle 2"/>
          <p:cNvSpPr txBox="1"/>
          <p:nvPr/>
        </p:nvSpPr>
        <p:spPr bwMode="auto">
          <a:xfrm>
            <a:off x="533400" y="4214813"/>
            <a:ext cx="7967663" cy="2268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0" rIns="18288"/>
          <a:lstStyle/>
          <a:p>
            <a:pPr marL="444500" marR="0" indent="-44450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id-ID" sz="2600" b="0" kern="1200" cap="none" spc="0" normalizeH="0" baseline="0" noProof="0" dirty="0">
                <a:latin typeface="+mn-lt"/>
                <a:ea typeface="+mn-ea"/>
                <a:cs typeface="+mn-cs"/>
              </a:rPr>
              <a:t>d.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en-US" sz="3200" u="sng" kern="1200" cap="none" spc="0" normalizeH="0" baseline="0" noProof="0" dirty="0" err="1">
                <a:latin typeface="+mn-lt"/>
                <a:ea typeface="+mn-ea"/>
                <a:cs typeface="+mn-cs"/>
              </a:rPr>
              <a:t>Kerugian</a:t>
            </a:r>
            <a:r>
              <a:rPr kumimoji="0" lang="en-US" sz="3200" u="sng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u="sng" kern="1200" cap="none" spc="0" normalizeH="0" baseline="0" noProof="0" dirty="0" err="1">
                <a:latin typeface="+mn-lt"/>
                <a:ea typeface="+mn-ea"/>
                <a:cs typeface="+mn-cs"/>
              </a:rPr>
              <a:t>karena</a:t>
            </a:r>
            <a:r>
              <a:rPr kumimoji="0" lang="en-US" sz="3200" u="sng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u="sng" kern="1200" cap="none" spc="0" normalizeH="0" baseline="0" noProof="0" dirty="0" err="1">
                <a:latin typeface="+mn-lt"/>
                <a:ea typeface="+mn-ea"/>
                <a:cs typeface="+mn-cs"/>
              </a:rPr>
              <a:t>penjualan</a:t>
            </a:r>
            <a:r>
              <a:rPr kumimoji="0" lang="en-US" sz="3200" u="sng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u="sng" kern="1200" cap="none" spc="0" normalizeH="0" baseline="0" noProof="0" dirty="0" err="1">
                <a:latin typeface="+mn-lt"/>
                <a:ea typeface="+mn-ea"/>
                <a:cs typeface="+mn-cs"/>
              </a:rPr>
              <a:t>atau</a:t>
            </a:r>
            <a:r>
              <a:rPr kumimoji="0" lang="en-US" sz="3200" u="sng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u="sng" kern="1200" cap="none" spc="0" normalizeH="0" baseline="0" noProof="0" dirty="0" err="1">
                <a:latin typeface="+mn-lt"/>
                <a:ea typeface="+mn-ea"/>
                <a:cs typeface="+mn-cs"/>
              </a:rPr>
              <a:t>pengalihan</a:t>
            </a:r>
            <a:r>
              <a:rPr kumimoji="0" lang="en-US" sz="3200" u="sng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3200" u="sng" kern="1200" cap="none" spc="0" normalizeH="0" baseline="0" noProof="0" dirty="0" err="1">
                <a:latin typeface="+mn-lt"/>
                <a:ea typeface="+mn-ea"/>
                <a:cs typeface="+mn-cs"/>
              </a:rPr>
              <a:t>harta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yg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dimiliki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&amp;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digunakan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dlm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perusahaan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/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yg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dimiliki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utk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mendapatkan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menagih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dan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memelihara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kern="1200" cap="none" spc="0" normalizeH="0" baseline="0" noProof="0" dirty="0" err="1">
                <a:latin typeface="+mn-lt"/>
                <a:ea typeface="+mn-ea"/>
                <a:cs typeface="+mn-cs"/>
              </a:rPr>
              <a:t>penghasilan</a:t>
            </a:r>
            <a:r>
              <a:rPr kumimoji="0" lang="en-US" sz="2600" b="0" kern="1200" cap="none" spc="0" normalizeH="0" baseline="0" noProof="0" dirty="0">
                <a:latin typeface="+mn-lt"/>
                <a:ea typeface="+mn-ea"/>
                <a:cs typeface="+mn-cs"/>
              </a:rPr>
              <a:t>;</a:t>
            </a:r>
            <a:endParaRPr kumimoji="0" lang="id-ID" sz="2600" b="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444500" marR="0" indent="-44450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id-ID" sz="2600" b="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444500" marR="0" indent="-44450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id-ID" sz="2600" b="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69638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78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charRg st="78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charRg st="0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9" grpId="0" animBg="1" build="p"/>
      <p:bldP spid="10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7141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Biaya Fiskal (Pasal 6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112553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algn="just" defTabSz="914400" eaLnBrk="1" hangingPunct="1">
              <a:buClr>
                <a:srgbClr val="0BD0D9"/>
              </a:buClr>
              <a:buSzPct val="95000"/>
              <a:tabLst>
                <a:tab pos="449580" algn="l"/>
                <a:tab pos="536575" algn="l"/>
              </a:tabLst>
            </a:pP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e.</a:t>
            </a:r>
            <a:r>
              <a:rPr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Kerugian dari SELISIH KURS mata </a:t>
            </a:r>
            <a:r>
              <a:rPr lang="en-US" altLang="x-none" sz="3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uang asing;</a:t>
            </a:r>
            <a:endParaRPr sz="3200" b="1" u="sng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defTabSz="914400" eaLnBrk="1" hangingPunct="1">
              <a:buClr>
                <a:srgbClr val="0BD0D9"/>
              </a:buClr>
              <a:buSzPct val="95000"/>
              <a:tabLst>
                <a:tab pos="449580" algn="l"/>
                <a:tab pos="536575" algn="l"/>
              </a:tabLst>
            </a:pP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b="1" u="sng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defTabSz="914400" eaLnBrk="1" hangingPunct="1">
              <a:buClr>
                <a:srgbClr val="0BD0D9"/>
              </a:buClr>
              <a:buSzPct val="95000"/>
              <a:tabLst>
                <a:tab pos="449580" algn="l"/>
                <a:tab pos="53657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defTabSz="914400" eaLnBrk="1" hangingPunct="1">
              <a:buClr>
                <a:srgbClr val="0BD0D9"/>
              </a:buClr>
              <a:buSzPct val="95000"/>
              <a:tabLst>
                <a:tab pos="449580" algn="l"/>
                <a:tab pos="53657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defTabSz="914400" eaLnBrk="1" hangingPunct="1">
              <a:buClr>
                <a:srgbClr val="0BD0D9"/>
              </a:buClr>
              <a:buSzPct val="95000"/>
              <a:tabLst>
                <a:tab pos="449580" algn="l"/>
                <a:tab pos="53657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defTabSz="914400" eaLnBrk="1" hangingPunct="1">
              <a:buClr>
                <a:srgbClr val="0BD0D9"/>
              </a:buClr>
              <a:buSzPct val="95000"/>
              <a:tabLst>
                <a:tab pos="449580" algn="l"/>
                <a:tab pos="53657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defTabSz="914400" eaLnBrk="1" hangingPunct="1">
              <a:buClr>
                <a:srgbClr val="0BD0D9"/>
              </a:buClr>
              <a:buSzPct val="95000"/>
              <a:tabLst>
                <a:tab pos="449580" algn="l"/>
                <a:tab pos="536575" algn="l"/>
              </a:tabLst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71684" name="AutoShape 9" descr="data:image/jpeg;base64,/9j/4AAQSkZJRgABAQAAAQABAAD/2wCEAAkGBhISEBUUEBQUFBAQEBQUFBQUFRUUFBQUFRYVFBQUFBUYHCYeFxojGRUUHy8gIycpLCwsFh4xNTAqNSYrLCkBCQoKDgwOGA8PGi0cHCQwMCkqNSwpKSkpKi0tKSkpNSwsKiksKSwsLC0pLDIqLCksKSkpKSksKSksLCksLCwsLP/AABEIAPEA0QMBIgACEQEDEQH/xAAcAAACAgMBAQAAAAAAAAAAAAAAAQIFAwQGBwj/xABREAACAQMCAgUFCwgHBAsBAAABAgMAERIEIQUxBhMiQVEHYXGBkRQjMjNydJKhsbO0FTQ1U2JzssEkQlJ10eHwCEOCwxYlNkRUZYOEosXSJv/EABgBAQEBAQEAAAAAAAAAAAAAAAABAgME/8QAJBEBAAIBAwMFAQEAAAAAAAAAAAECEQMTURIhMSNBUpGhcWH/2gAMAwEAAhEDEQA/APcaKwDU/st7P86fuj9hvYP8aDNRWH3T+y3s/wA6PdH7LeygzUVh90/st7P86PdP7LeygzUVh90fst7P86PdH7LeygzUVh90fst7KPdH7LeygzUVh90fst7KPdH7Dewf40GU1Wcb4l1EZfAuQ8ahQGJJlkWO/ZVm2y7gTzrdOp/Zb2f51qarTJKGWWMvG2BxKgi6nIE78wQtvC1IgVWs6WdUgZo7FtT1BybFVbqetzJK3C9x2uLGs0PSPJ41CH3yDrSb7i4kKgDvBET7/J8a2Y+D6dWDDTjIBbNiLjDEKQb8wFUX57CkeDQHINCSruGsRsCFxsu/ZHM2HezHvoNCLpU7MgWGzOMlVmKkpg0hfdLFbKLFSR2gDY7Ve6XULIiOt8ZEDC43sQCNu7nVfJwHTMbnTKTkGuUHMXAPPbYkW85rfL7iymwUjlyvjbv81BUaTpEXkjQxMglX4bZWzymUxhlXEsOqB3YXDC17GtFenaArnC6hs7nZuTxrGB/aLK4PgDcHxq70/CoUKFIApiDBLIOxkSzW37ySfWacvC4GCh4AQl8QUBC3IJt4bqv0RQaWo6VxhSQkjOsyQmMABxI2+HPEkWPfa4tfvrJF0tgd8FzJ64RfBABJLLlkTa2SuLbNddgbgnNNwbTu2T6dS3auSgJOV8j6Tk2/nqS8JgBuIBcOJPgD4Y5Nztfw8DvQbsLdtvQv86z3qq12vMUcsgW5jRTi3YHfzIvbvrHxri7wqGRUezAOC+JF2VRb+z8Nbk+I8bgkLrIUXrldH0pkZxG6qklhmSGwRnB6pCbnmRe/Kw2813wTWvLCryBQzXtjfErchWF99xY+uirCiiigiBToFOgg1DNYX8KbVj1UqqjFiAApuSQB4cz56BxyhlBBBBFwRuD4WNTFVHAtfH7l04DKc40RbG92EZkK7cjipPqq0icEbG9tj5jzt9YoMlRJpk0r0EqR5U6TfyoAU6VFxQI0wKiW+yjKmBImgU2oWgKj31OojnQOkTTFJ6AFOhaKDTk0yyF1dVZSFBVgCpG9wQeYqR4dGSCUQlWyBKgkNbG4Ntjba/hWSL4behfsNZqJDTj4RCtsY4xjljZFGOXwrWG1+/xrajjAFhsPDuHcAB3VOiiiiiigiGp5Vo6LWZySqRbqZFTnzyijkvbu+Hb1VvY0EWNVfSRQYVBsQdVowQdwQdXBzFWhWqzpF8UvzvR/i4KCifQE6oBJXjUcTAxjWIL+jg5Pajbc7jwsx2Bsa8/8gvFpH1mt66V2URBvfHYgHrCC3aPOwG9emJ+dD+9P/rK8Y8jh7fE/mZ+8NB7vqOMxZlOsVcTZtxf0D+dZRxzT/rU+kKhqOGR5l+rVsj2rgEk/2h5/N31mHCYP1SfRFef1czjH68vrZnvX9L8u6f8AWp9IUm49p7fGp9IVP8kQfqk+iKTcIg/Vp9EUje/z9PX5r+oNxlGRuqZXdVviD7Krp+NuArC2LOV5Et2VLHbuNxyq2HDIgpCooDDfEAX9NqxScIjNjuCGLbEjcixPspaupOO6XprWjtLFp9XIZSrlbCJW7IPNiR/L66ycK1TOrF7dmRlFhbZTapPwlC2RyuQAe0eQNx/rz1LTcLRDcX+ESNyd25m1WsXiY4arXUi0TPju3SdqFagrtQFru9J5VHvqWNIDegd6TGnjSYUADTyrX1GqVMcv67qg2v2m5erz1i0uryllS1uqKC9+eSh/VQQ1muEIlkIYhFUkKLtbfkCRUeKcaEAUskjKzY3QKcSeVwWBNyeSgnzWqeq0KzCWN74Oqq1iQbEG+45Up+CxuRlkRllbN8SRja4vawKKR5xfxoQqx070+KFskaQOQhMbSYohckqjtzxsBzJ2tVtwbi6amISR3xJYblDYqSpF0ZlO45qSPPUYuBRLY2JZZOsDMxZ88DHcsdz2TbfutWzodCsSBUFlHnuSSbkkncknmTQbFFFFBSaKcJJrHbZUmRifADSwE/UKuInyAI5EAj0HcVz7/A4j6T+Dhq80fxafIX7BQZWqs6RfFL870f4uCrGSQDn5vr2FU/H9UpUICMl1OhYjvAfWRqpPpKP9E0E+GwqZtQSATHrFZCf6re44FuPPizD1mvFel3RT8kaPUzaPUTK8utTTMbqLxmMysLgd5a3/AAivbuEfG6r50v4bTVj13RuKaKWOVQ6zuX7Sq2LYLGCoPeAvPz0HOdAemccum0cU86vrJ9L1jZSJmXDCylb3LFWuPMpruSN68F1emWPplEkaqiLJCFVQFVR7n5ADYV7yT9lBO1BFAakx+ygBTxFV2q4zHE8cb55zHFMUZgSAWIuosOypO/cK3TL9dRcSkRvUrVjMu9Ek1hex28ASfUO+qjIwoWqNemGnK5XkC4yMLxSC6xm0hUFd8bG481ZG6UQgA++WKRNfqpLASmyXNtrkH0W3qZhvbtwuaiOda2m14e+IbssVN1ZdxzIuNx5xtWfMXqs4lOg1AvWrHre2UbY37JvfNe8g+I7x66GFP1zPp9Ozksx1y7nntLIB9QFWHDvznU/Kh+6FVkP5tpvnw++krkunPSbWaTRyaqF0R9RLitkyKCF+qHwyQ2SjfaiPT4/ht6F/nWa1cP5OOlMk3Ck1esfKQhzI4QclmlRewg8AOQrqeIcajgAMuQDG1wrMB8ogbc++gsKKqNP0ogcRlc7TfAJjcA9/O1h3+w1v6HWLLGsiG6OoZTYg2O42O49dBsUUUUHnXG+lvuPTzzaqMCHWdYEMTtI6sETTqGVo1FjhlcHa9rHnXWdFuOR6zRxTw5CORNshZuwTGbi/ipryrytalG4TEFdSyyPcKQSPf7bgctx9Vdn5G5QOCaNbgMyTkDvIWeS5A81x7aC51ExfTEtuRrSnh2U1mCj2AeyqfX8OJdZI8jM3EDleWQB49NMZhHZmKAAI1hYAFja1ze1P5q394P8Aj6WnA6yL+8NX9ktBu9HcmSSVlwGpkEqrkGIXqYYxcja/YJ9dWwFPEAbd1C0HgXSPUiLpf1rAlYmRyFFyVXS5Gw9Rr0TW9NY9HGkesk9zzCaPIS9rOFpSWIK5ckuN+Vtq67V8FglJMkSMzxtGxKi5RwAyk89wBXgflr0qpBo2W+UjanNizMWwfFblieQ2oPoSEhgCORAIt33F6ky/ZWPQfFJ+7T+EVmagouL8MleWCSMRnqHdyHZlyyRo7bI1vhX9VVXF+jsxEspYySNpSoRCbdZ1RTFVt2lLEMLkbgbd9diFpFKmIdK6tq+HGxdFpm0wXrMXbtgEH3psEUBSDsQVY7DmxtbnVxw/gzxyTSEqTKbgb8xfYuRy+DtY23ttsLlVqQWp0wtta1vLjuH9DZFWzlB7zqUJVnfLrzkCFYAJj4L8LvtW6nApRDIh6vNtPHAnabH3oOBITjcElwcQDbHmeY6RloVauIS2raVIvRuOWGNNUiu0S22LEXtYtfY3IF9+89/Oo/8AQjRfqF+k/wD+qvrVX63WMksKi1pZWVr+AhkcW890FTpTrty0T0J0X6hfpP8A41i0fRLTpOJEiCdW3YsWJJsQWNza25AHp81uixpFRTpg3LcuHfSLLEMs7R6TVypjJImMizHF+wwuRfYnl3WrlvKjw2JOGax0ijVy+jOaooYmTB5O0BftNufE3JrsIfi2/u/W/fVsdMeivu/hh06sI2kWJsrXuUswB3HO1r9160wofI/oRNwKKMkqHWZSVsGAOom5E+iu31fBhJbJ5Mcw5W4sbYkDlcAFQdvE9xtVX5P+jZ0GiTTM+bRKSTa28jySEWueRYjnvaumoKiLo2qkHOQ2k6yxxsXAAVrBdiAANrXtvet7hmgEMSRqWYRqFBa2Rt3mwG9bVFAUUUUHk/ln4YI+F6lwF9+1emYWABACIhBPykJ9dbvkl/R/Dfm2v/EJV15UOjL63hskUTKjKVlu97WjuxGwJvaqzox0Y1Glh0WlaWLs6XVguivkBJJG5KMWFms4sSuxHfQW+rlddKcEzvxCS/aVLf0425899q3tFwWQTh2kHVq7SrFguSyS59YrSDmouLWF/HurS6P9Hz1ThpGIOoYWBe19PqJO323btOVBY+mupCUEjSFK1AFBImvn7y6oRp9AGBBvq9iLHeQEV9AY14d/tJj8y9E//LoPbNB8Un7tf4RWY1r6Ee9J+7T+EVmI2oJCnUAKeNAHnUqxlaljQNqFqLLQFoJ1UcWPv+l/fyfhp6tDXNcd1MvXBozHho1jmsysxcyiWEi4YAAK1xsbmg6DTapXyt/Ucq3yhYn07EVU8S1hi1DOAXw0RbBdyxEnIDxrnvJz5QYeIy6lIo5Yyr9aS+HJrIB2Sd7qf8aspdMPdTy3frF4hFCDnJbq2hhYoEyxxuxNrc96Cu0gTUQx5Kww1YhzR5FWSOZ2d0BUrku4BuOYruo0sAByAAHq2rS1nDMhGEsojnSQjzKciBbvJJ9prexoNdp1RnZiAoC3JNgOfMmpT8QjQgO6qXNlyYLl37X51p8T0BmjmjUgF0UAsuQB3sStxf21h4twR51Cs64CRWIwJNlxbG+e92U3yBFiNgQDQb0PFoXAKSRsCGIIdSCF3Ygg72BF/C4rY02qWRQyMGQ8mUgg92xHnqg03RiROr98QiITAAq7hRIioqpm5OIK3IJN72GI5WvBuHGGPFmDEs7EgEC7sWNsiT395JoN+iiig1dbBnE6A2zRlv4ZAi/11XzrjqtMP7Om1A9Njp6t089RkjF72337uX+rD2UGhwE+9v8AOtV+IlqzrBp9OEBCiwLO3fzdizHfxJJ9dbFAjSFM1FOVBKvDv9pT/uXon/5de5Vw/lJ6EQcQEBnaQdXMka4EDaaREe9wd7cqDo+C6xmLIbYxRwY259qO5vv41aEfZXjPk76Tap+kGr0zzM0CHUqqELygk6uK5C32Xbn7a9l7qAH8qlakKdBE8/VTpHn6qlQJhtWLUagILsQAWVQTyyZgij1swHrrK3Kqvj/xK/OtJ+KgoLCXdT8k1x6/m7f3dof4nroNTxNEaVZCqJFFGxdnCr74XUAk2A3Ud++Q9fLxarOFFiUyjU6TSwI0bIyCWJXkkVzl2SF39VBwP+zn+d6z9yn3jV6pMPfJP72g+409eK+Rvii6f8oO0qRN7lUIzOqdvJiApbmdthXsiauN2dkdWV+KwFSrBgwMEBBUjmLUHWCigU6DXi+G3oX7DWcVro1nb0L9hrNkKCdFQzqQNA6KKKDGt6lvQop2oIm9/VToanagi16FvUjSFAb1CRb897WPoI76yVFv5UHg3k0/7Va75ev/ABFe83rxvjPR8cHn4jxSJ2lkyI6pgEX+mSBiQ4uezltt3V6B5Oukja/hsWodQjNmhAJb4til7nvON/XQdKKN6YotQQN6lvQadAmvaqHpFpTK8cZd1QRyy+9uUu8TRNGSR4Hf1VfkVzsmsMkisRa0OtWw32R0S/8A8froPI+j3S7WTcdaGWZnh6+NShxtaOZCguBfYs3tr1jS6V21BZRtHxCVmPgDpAoP0mHtrxDoiP8A+jb5wPvYq9+4Kvb1PzxvuoaDz/gXkxi0Gn4g+ZmyieMCSNLDBcg6897sRXoy8FhWQSLDEJFGIYIoYL4AgbC1Y+k6/wBC1H7iT+E1aNyoEoNOmtBoKjjWmeSKdIxd2jUKA2FzzHa7qwcY4fNKUwQKySqRJn8FQVYkrbe9mFgb7DexIq4i+G//AA/Yay2oOKfojqShVpci0kxL5FTgxLDBrkozFjfZgABttv0nR7SPHAFkAUgtYDHYFiVDYAKWsd7ACrOigKKKKBCnWNb1LegGqVQN7+qnvQNqQoa9IXoJ1A86e9JjQcJ5cB/1JqPlQ/epS8h36Eg+XP8AfPUvLf8AoPUfKh+9SoeQ/wDQkHy9R989B34p1EGjegDzqVYze9afFNc0YTBQ7yyiMAtiAcXcktY22Q93fQZX1yiRYzfJ43cbbYxmNWue43lT66oNH8NfRxD75aoeNdP4EnwZxFrE0fEIwgEj2lEkaxWfHEhvczt6he1WOt4a8UzrFPMoQaUC5jkP9M1UkU598RuYVSPAjvFwQwcN6LQFushhgTUrptDMJTEMi2TSSXIsbv1YBN66Xo0j9V1kmOWpYTkKCFXOOMBdySbY8/PS0WhMTyc+rGlgjVja56oTXvbv3XuA32rY4Af6LB83i/gFAdIomfSTKoJZoXAAFySVNgPXW+eR9NB9VHdQSWg0hRQYYz23/wCH7DWa9VPGlkMUwiDmXq1xEZUPfnZSxAv6SK1+MpOxTqUkDLKvayUJjdSxYZ7i2Q5NyItuGAX2dMGuU0XCdUSvuguSss7s6SlQ0f8Au4woO2RY28FQC9XnAtM8cCiQsXILNkxYqWJbDIk3te3qoLCiiigiop2oFOgiadqTVKgRpCm1IUDqJ51OoHnQcL5cf0JqPlQ/epWp5FdcF4RpYyDeWTVWPcMJHY3qz8sXD5JuDzxwo0khMRCoMmIWRGY28wBNU3kt0UkOh4ekyNHIH1jYuCrWbJlNvOCD66D0TW60RRl2BIW1wOe5A/nWwDVN0h1CnSyWIIBVTv3hxcekWPsq1TUKXKgjIKGt34kkKfRcN7DQZDVZxj4zTfOh9zPVmedVnGPjNN86H3M9B899Nj/143p1X3mrr6BjjDa2YGx/o2lO4vuJdYQfUbGvn7pt+nG/9195q6+hNN+fTfNdN97rKCzw2qMaAbC1h3AWHm9G1ZKiOdA6TUxSega0WoWmaDXj+G/oX7DWasMZ7behfsNZr0EqKjmKYNA6KKKDGpqdzSUU7UECd/VUrmg07UCY0gakaQoC9JjUqiedBDURZqVN7MCD6CLGuA6TdAIJOIaPUM8waBAAqlcSNKvWpe63uTsd+XKx3r0Sqji0d9TpweR68Hn3xWoPPug/TPT8V1GDwBUSWeW02Eiky2ZQARa4sd653oZ0h1P/AEghg65/c/URp1d7JiukWRVtvsGYm3nr0Lo35PdDHHOsUIQNqHQnJ3IWJzgB1ha21xcbm+964Ph/DHXpgzLEyxK7WIQhAvuYKu9rAXFh7KD3G9V3GPjNN86H3E9ZuD6oywI5ABdASBew9F6w8Y+M03zofcz0Hz503/TjenVfeayvoLTH+nTW/wDC6b73WVxaeTCDV6v3bLI91m1atGNla2qmVdxuAVaS/futiLG/c8K4MkJZg0jtJYFpJJJWxUuUW7sbAZtb073O9BYXNQvvU7UhzoAE0E06TUCBp3prRagp+NyusUzRZdYsalcEMjXHggBLG19gDWDjOqmunUCXISqtsDgwupYu2JsMSdyVGx3uAKuI/hv6F+w1mtQcXHLxEt28g5aZVCqxjFmbCQkRkFACuzFSQu2RJroejbymG84YMWa2fwsMjhlsDfG3MA+IverS1OgKKKKBCnVfqdfg0a2Y9Y2I5bGxO+/mrYOoA5kCwvufrrMWiWeqMzHDM1SrX90r4i3jcUxqBewIuO6+/sp1RyvVDM1IVUy8fUKWsxAAO1uRNt9/H7amnGBki4PeQkD4PcN+/esb1PGXLf084ytagedaD8YVXZWuojUFmJULZrgb381L8vaf9avLxrW5Tld6nvKzqq4l+dab/wBf7up/l/T/AK1PbVbr+MwtqNORIuKGbI32F47C/pqbtPlH2b2n8o+2/wADPZm+dz/x1z3lB62PS6+ZCyW4cgSRTYh1kmJswNwQGU+urDR8RjjzPWp2p5XxzFmV2uPQe+rDiOjh1uleJyWh1CFGKmxKnnY91WL1tOIla6tLTiJefeQzjLnh3vzu7PxF4ULMzke8pIBdjsvZfYeNdpqNSzagBjcR8QRVHgDomcj6TE+uvE+mIk4VHoI9BNNEk2eocB+cpKxZcv7G3rNezytbUk/+Yx/gK26LPo98U3zrWfi56tFrl9Nx2ODT3d0Uy6rWBMmxUn3VOdye62/jW3B0w0dhlqYb2H+8XfxPOplqKWmM4X1RHOqqLpVpHYKmoiZ3NlUSKST5heqtelknuh4erQsk4iADNkckVxJYiwUBt+/Y2plquna2cQ6uovXNaTpJPJGrJHHduvFs2teFioANu8irHhPFWmUNZcCikEFr5/11sRyB2v43pmC2navlarTNQDU8qrmwxHtt6F+w1mvVVxbXGGKaVcboit2zZdr3v6qwcX4yY8MGRvfFVkvd2yKCy2YbgODsG5rsAbgL29ANcpo+lEzPGGgZBJqZomYg2QIrlRz3PZ3JsBva/decB1xm08UhxvJGrHEkrcjfEnmKCwooooK3W8PdzGQQOrctuCb7Fbcx41qargbNk57Uhjt4XaxGwvaxvyNXgp1ztpVt5cbaNLZz7udh6OsYsWbFmG4sDY4Y2Hr389WGl4XgzNfdx5hv43/1yqwapVmujSqV0KVxj2Us/ASyMMt3xuSNjY3yIH9Y7UxwhwYyrKOqysMTa7bePnNXDUhV2amxTOVR+R5CzMzI2YRTdL7Ib+PM3NbX5Jh74o/oit+oHnV2qcLGjSPbP97tX8jw/qk+iKDwiH9Un0RW7SNNqnEfULs6fxj6hWTcHjNgsSC/NsV2Hm89bsOlCKFQAKNgBWYU6taVr3iFrp1rOYh5r0z8msWrbQiaSRWifqfe8bEMJJS2453QD1mtXo15QY9bxJoEidGTWZ3ZlIIjgeC229yVv667/jS++abzasE+jqp68b6BdFtbpuI6vUtBisLSyDrGxDk5MEuoYglJAw2rbo9a4ZoVlgYML21erIO3Zb3XPYjzj66s4uHpbdEJ8cRWHgmnZIbSY5tJNIcSSo62WSUAEgE2DgXsOXKrEUwsTMe7XGiUHZVFvMPq8Kqo+i6CRnLSMWmWYqzJj1igBTsoOwAFr22796vqiOdMLFpjwqtHwBYj2C9u2VF1shkJZyot3nxJqfCeDjTxlEZyubN2yrbu2TWIA5kk+vwtVpUXphJtM+QvKnQtBojW6sMzggEELcEXB2PMGshgBtdRsbjYbGxFx4Gxt66UXw39C/YazUGPqR4D6vb6acMQUWAAA5AAAD0AVkooCiiigiGoz/1vQop0EC2/qqWVBp0CypBhUjSAoDKkSKlao99A86RepWpMPsoEGp5UCnQQLb1X8L+O1X79Pw8NWXf7K14NGFZ2F7yuGa/iEWMW9SCgzMdqeVNqYoFn/relf+VSqI50DyoJp0moAMKMqYooK7Xa/qVllxLBFUlVtcje9r7UuKcW6jFihaNnVWYEDHI4g279yPDYHe9gcuo0ay9Yji6Oqhhci437wQag/B4mILJchw3NtyMRvvv8FTY3F1B5i9BW6PpcJgGhid1aSWPZkD3TYEITyOxJYjHIX3uBa8H4j18eZXE5MpW9wGVipsbC4uDY2HoFY5OBQly2HaOV+0wDZkswZQbMCSTYg91bWi0ixrigsOe5LEk7kliSSSdySSbmg2KKKKBCnUQaMvRQDVKo3oy9FA2pCi9ANBKoHnTyo/woJUjSyoLfZQMU6iGoy9FAHnUqhfenl6KBtQtItReglURzoy9FFAxSejKgmga0zUb0ZUGKL4behfsNZq0NXrlhEkjXKoqEhQWNt+QFHEOLrDjmGxdwuQAxUk2Ba5vuSOVzzNrAkCFhRXNt060+DOod40zyZApAxLKtgWBbIowFr+fEWJuuG67row4BUG9gSjciRzjZlPLuNBtUUUUGJKlRRQRPOpUUUCaoGiigmvKo/wCFOigFqMnP1UUUElqVFFBBufqqS0UUA3KhaKKB1A99FFAR02oooI9/rqb/AM6VFBScf/NtT+5H2Gn0v/Nz8qL76Giikjk+CfGv860/4rUV2nRr4EvzvUfeGiigt6KKKD//2Q==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71685" name="AutoShape 11" descr="data:image/jpeg;base64,/9j/4AAQSkZJRgABAQAAAQABAAD/2wCEAAkGBhISEBUUEBQUFBAQEBQUFBQUFRUUFBQUFRYVFBQUFBUYHCYeFxojGRUUHy8gIycpLCwsFh4xNTAqNSYrLCkBCQoKDgwOGA8PGi0cHCQwMCkqNSwpKSkpKi0tKSkpNSwsKiksKSwsLC0pLDIqLCksKSkpKSksKSksLCksLCwsLP/AABEIAPEA0QMBIgACEQEDEQH/xAAcAAACAgMBAQAAAAAAAAAAAAAAAQIFAwQGBwj/xABREAACAQMCAgUFCwgHBAsBAAABAgMAERIEIQUxBhMiQVEHYXGBkRQjMjNydJKhsbO0FTQ1U2JzssEkQlJ10eHwCEOCwxYlNkRUZYOEosXSJv/EABgBAQEBAQEAAAAAAAAAAAAAAAABAgME/8QAJBEBAAIBAwMFAQEAAAAAAAAAAAECEQMTURIhMSNBUpGhcWH/2gAMAwEAAhEDEQA/APcaKwDU/st7P86fuj9hvYP8aDNRWH3T+y3s/wA6PdH7LeygzUVh90/st7P86PdP7LeygzUVh90fst7P86PdH7LeygzUVh90fst7KPdH7LeygzUVh90fst7KPdH7Dewf40GU1Wcb4l1EZfAuQ8ahQGJJlkWO/ZVm2y7gTzrdOp/Zb2f51qarTJKGWWMvG2BxKgi6nIE78wQtvC1IgVWs6WdUgZo7FtT1BybFVbqetzJK3C9x2uLGs0PSPJ41CH3yDrSb7i4kKgDvBET7/J8a2Y+D6dWDDTjIBbNiLjDEKQb8wFUX57CkeDQHINCSruGsRsCFxsu/ZHM2HezHvoNCLpU7MgWGzOMlVmKkpg0hfdLFbKLFSR2gDY7Ve6XULIiOt8ZEDC43sQCNu7nVfJwHTMbnTKTkGuUHMXAPPbYkW85rfL7iymwUjlyvjbv81BUaTpEXkjQxMglX4bZWzymUxhlXEsOqB3YXDC17GtFenaArnC6hs7nZuTxrGB/aLK4PgDcHxq70/CoUKFIApiDBLIOxkSzW37ySfWacvC4GCh4AQl8QUBC3IJt4bqv0RQaWo6VxhSQkjOsyQmMABxI2+HPEkWPfa4tfvrJF0tgd8FzJ64RfBABJLLlkTa2SuLbNddgbgnNNwbTu2T6dS3auSgJOV8j6Tk2/nqS8JgBuIBcOJPgD4Y5Nztfw8DvQbsLdtvQv86z3qq12vMUcsgW5jRTi3YHfzIvbvrHxri7wqGRUezAOC+JF2VRb+z8Nbk+I8bgkLrIUXrldH0pkZxG6qklhmSGwRnB6pCbnmRe/Kw2813wTWvLCryBQzXtjfErchWF99xY+uirCiiigiBToFOgg1DNYX8KbVj1UqqjFiAApuSQB4cz56BxyhlBBBBFwRuD4WNTFVHAtfH7l04DKc40RbG92EZkK7cjipPqq0icEbG9tj5jzt9YoMlRJpk0r0EqR5U6TfyoAU6VFxQI0wKiW+yjKmBImgU2oWgKj31OojnQOkTTFJ6AFOhaKDTk0yyF1dVZSFBVgCpG9wQeYqR4dGSCUQlWyBKgkNbG4Ntjba/hWSL4behfsNZqJDTj4RCtsY4xjljZFGOXwrWG1+/xrajjAFhsPDuHcAB3VOiiiiiigiGp5Vo6LWZySqRbqZFTnzyijkvbu+Hb1VvY0EWNVfSRQYVBsQdVowQdwQdXBzFWhWqzpF8UvzvR/i4KCifQE6oBJXjUcTAxjWIL+jg5Pajbc7jwsx2Bsa8/8gvFpH1mt66V2URBvfHYgHrCC3aPOwG9emJ+dD+9P/rK8Y8jh7fE/mZ+8NB7vqOMxZlOsVcTZtxf0D+dZRxzT/rU+kKhqOGR5l+rVsj2rgEk/2h5/N31mHCYP1SfRFef1czjH68vrZnvX9L8u6f8AWp9IUm49p7fGp9IVP8kQfqk+iKTcIg/Vp9EUje/z9PX5r+oNxlGRuqZXdVviD7Krp+NuArC2LOV5Et2VLHbuNxyq2HDIgpCooDDfEAX9NqxScIjNjuCGLbEjcixPspaupOO6XprWjtLFp9XIZSrlbCJW7IPNiR/L66ycK1TOrF7dmRlFhbZTapPwlC2RyuQAe0eQNx/rz1LTcLRDcX+ESNyd25m1WsXiY4arXUi0TPju3SdqFagrtQFru9J5VHvqWNIDegd6TGnjSYUADTyrX1GqVMcv67qg2v2m5erz1i0uryllS1uqKC9+eSh/VQQ1muEIlkIYhFUkKLtbfkCRUeKcaEAUskjKzY3QKcSeVwWBNyeSgnzWqeq0KzCWN74Oqq1iQbEG+45Up+CxuRlkRllbN8SRja4vawKKR5xfxoQqx070+KFskaQOQhMbSYohckqjtzxsBzJ2tVtwbi6amISR3xJYblDYqSpF0ZlO45qSPPUYuBRLY2JZZOsDMxZ88DHcsdz2TbfutWzodCsSBUFlHnuSSbkkncknmTQbFFFFBSaKcJJrHbZUmRifADSwE/UKuInyAI5EAj0HcVz7/A4j6T+Dhq80fxafIX7BQZWqs6RfFL870f4uCrGSQDn5vr2FU/H9UpUICMl1OhYjvAfWRqpPpKP9E0E+GwqZtQSATHrFZCf6re44FuPPizD1mvFel3RT8kaPUzaPUTK8utTTMbqLxmMysLgd5a3/AAivbuEfG6r50v4bTVj13RuKaKWOVQ6zuX7Sq2LYLGCoPeAvPz0HOdAemccum0cU86vrJ9L1jZSJmXDCylb3LFWuPMpruSN68F1emWPplEkaqiLJCFVQFVR7n5ADYV7yT9lBO1BFAakx+ygBTxFV2q4zHE8cb55zHFMUZgSAWIuosOypO/cK3TL9dRcSkRvUrVjMu9Ek1hex28ASfUO+qjIwoWqNemGnK5XkC4yMLxSC6xm0hUFd8bG481ZG6UQgA++WKRNfqpLASmyXNtrkH0W3qZhvbtwuaiOda2m14e+IbssVN1ZdxzIuNx5xtWfMXqs4lOg1AvWrHre2UbY37JvfNe8g+I7x66GFP1zPp9Ozksx1y7nntLIB9QFWHDvznU/Kh+6FVkP5tpvnw++krkunPSbWaTRyaqF0R9RLitkyKCF+qHwyQ2SjfaiPT4/ht6F/nWa1cP5OOlMk3Ck1esfKQhzI4QclmlRewg8AOQrqeIcajgAMuQDG1wrMB8ogbc++gsKKqNP0ogcRlc7TfAJjcA9/O1h3+w1v6HWLLGsiG6OoZTYg2O42O49dBsUUUUHnXG+lvuPTzzaqMCHWdYEMTtI6sETTqGVo1FjhlcHa9rHnXWdFuOR6zRxTw5CORNshZuwTGbi/ipryrytalG4TEFdSyyPcKQSPf7bgctx9Vdn5G5QOCaNbgMyTkDvIWeS5A81x7aC51ExfTEtuRrSnh2U1mCj2AeyqfX8OJdZI8jM3EDleWQB49NMZhHZmKAAI1hYAFja1ze1P5q394P8Aj6WnA6yL+8NX9ktBu9HcmSSVlwGpkEqrkGIXqYYxcja/YJ9dWwFPEAbd1C0HgXSPUiLpf1rAlYmRyFFyVXS5Gw9Rr0TW9NY9HGkesk9zzCaPIS9rOFpSWIK5ckuN+Vtq67V8FglJMkSMzxtGxKi5RwAyk89wBXgflr0qpBo2W+UjanNizMWwfFblieQ2oPoSEhgCORAIt33F6ky/ZWPQfFJ+7T+EVmagouL8MleWCSMRnqHdyHZlyyRo7bI1vhX9VVXF+jsxEspYySNpSoRCbdZ1RTFVt2lLEMLkbgbd9diFpFKmIdK6tq+HGxdFpm0wXrMXbtgEH3psEUBSDsQVY7DmxtbnVxw/gzxyTSEqTKbgb8xfYuRy+DtY23ttsLlVqQWp0wtta1vLjuH9DZFWzlB7zqUJVnfLrzkCFYAJj4L8LvtW6nApRDIh6vNtPHAnabH3oOBITjcElwcQDbHmeY6RloVauIS2raVIvRuOWGNNUiu0S22LEXtYtfY3IF9+89/Oo/8AQjRfqF+k/wD+qvrVX63WMksKi1pZWVr+AhkcW890FTpTrty0T0J0X6hfpP8A41i0fRLTpOJEiCdW3YsWJJsQWNza25AHp81uixpFRTpg3LcuHfSLLEMs7R6TVypjJImMizHF+wwuRfYnl3WrlvKjw2JOGax0ijVy+jOaooYmTB5O0BftNufE3JrsIfi2/u/W/fVsdMeivu/hh06sI2kWJsrXuUswB3HO1r9160wofI/oRNwKKMkqHWZSVsGAOom5E+iu31fBhJbJ5Mcw5W4sbYkDlcAFQdvE9xtVX5P+jZ0GiTTM+bRKSTa28jySEWueRYjnvaumoKiLo2qkHOQ2k6yxxsXAAVrBdiAANrXtvet7hmgEMSRqWYRqFBa2Rt3mwG9bVFAUUUUHk/ln4YI+F6lwF9+1emYWABACIhBPykJ9dbvkl/R/Dfm2v/EJV15UOjL63hskUTKjKVlu97WjuxGwJvaqzox0Y1Glh0WlaWLs6XVguivkBJJG5KMWFms4sSuxHfQW+rlddKcEzvxCS/aVLf0425899q3tFwWQTh2kHVq7SrFguSyS59YrSDmouLWF/HurS6P9Hz1ThpGIOoYWBe19PqJO323btOVBY+mupCUEjSFK1AFBImvn7y6oRp9AGBBvq9iLHeQEV9AY14d/tJj8y9E//LoPbNB8Un7tf4RWY1r6Ee9J+7T+EVmI2oJCnUAKeNAHnUqxlaljQNqFqLLQFoJ1UcWPv+l/fyfhp6tDXNcd1MvXBozHho1jmsysxcyiWEi4YAAK1xsbmg6DTapXyt/Ucq3yhYn07EVU8S1hi1DOAXw0RbBdyxEnIDxrnvJz5QYeIy6lIo5Yyr9aS+HJrIB2Sd7qf8aspdMPdTy3frF4hFCDnJbq2hhYoEyxxuxNrc96Cu0gTUQx5Kww1YhzR5FWSOZ2d0BUrku4BuOYruo0sAByAAHq2rS1nDMhGEsojnSQjzKciBbvJJ9prexoNdp1RnZiAoC3JNgOfMmpT8QjQgO6qXNlyYLl37X51p8T0BmjmjUgF0UAsuQB3sStxf21h4twR51Cs64CRWIwJNlxbG+e92U3yBFiNgQDQb0PFoXAKSRsCGIIdSCF3Ygg72BF/C4rY02qWRQyMGQ8mUgg92xHnqg03RiROr98QiITAAq7hRIioqpm5OIK3IJN72GI5WvBuHGGPFmDEs7EgEC7sWNsiT395JoN+iiig1dbBnE6A2zRlv4ZAi/11XzrjqtMP7Om1A9Njp6t089RkjF72337uX+rD2UGhwE+9v8AOtV+IlqzrBp9OEBCiwLO3fzdizHfxJJ9dbFAjSFM1FOVBKvDv9pT/uXon/5de5Vw/lJ6EQcQEBnaQdXMka4EDaaREe9wd7cqDo+C6xmLIbYxRwY259qO5vv41aEfZXjPk76Tap+kGr0zzM0CHUqqELygk6uK5C32Xbn7a9l7qAH8qlakKdBE8/VTpHn6qlQJhtWLUagILsQAWVQTyyZgij1swHrrK3Kqvj/xK/OtJ+KgoLCXdT8k1x6/m7f3dof4nroNTxNEaVZCqJFFGxdnCr74XUAk2A3Ud++Q9fLxarOFFiUyjU6TSwI0bIyCWJXkkVzl2SF39VBwP+zn+d6z9yn3jV6pMPfJP72g+409eK+Rvii6f8oO0qRN7lUIzOqdvJiApbmdthXsiauN2dkdWV+KwFSrBgwMEBBUjmLUHWCigU6DXi+G3oX7DWcVro1nb0L9hrNkKCdFQzqQNA6KKKDGt6lvQop2oIm9/VToanagi16FvUjSFAb1CRb897WPoI76yVFv5UHg3k0/7Va75ev/ABFe83rxvjPR8cHn4jxSJ2lkyI6pgEX+mSBiQ4uezltt3V6B5Oukja/hsWodQjNmhAJb4til7nvON/XQdKKN6YotQQN6lvQadAmvaqHpFpTK8cZd1QRyy+9uUu8TRNGSR4Hf1VfkVzsmsMkisRa0OtWw32R0S/8A8froPI+j3S7WTcdaGWZnh6+NShxtaOZCguBfYs3tr1jS6V21BZRtHxCVmPgDpAoP0mHtrxDoiP8A+jb5wPvYq9+4Kvb1PzxvuoaDz/gXkxi0Gn4g+ZmyieMCSNLDBcg6897sRXoy8FhWQSLDEJFGIYIoYL4AgbC1Y+k6/wBC1H7iT+E1aNyoEoNOmtBoKjjWmeSKdIxd2jUKA2FzzHa7qwcY4fNKUwQKySqRJn8FQVYkrbe9mFgb7DexIq4i+G//AA/Yay2oOKfojqShVpci0kxL5FTgxLDBrkozFjfZgABttv0nR7SPHAFkAUgtYDHYFiVDYAKWsd7ACrOigKKKKBCnWNb1LegGqVQN7+qnvQNqQoa9IXoJ1A86e9JjQcJ5cB/1JqPlQ/epS8h36Eg+XP8AfPUvLf8AoPUfKh+9SoeQ/wDQkHy9R989B34p1EGjegDzqVYze9afFNc0YTBQ7yyiMAtiAcXcktY22Q93fQZX1yiRYzfJ43cbbYxmNWue43lT66oNH8NfRxD75aoeNdP4EnwZxFrE0fEIwgEj2lEkaxWfHEhvczt6he1WOt4a8UzrFPMoQaUC5jkP9M1UkU598RuYVSPAjvFwQwcN6LQFushhgTUrptDMJTEMi2TSSXIsbv1YBN66Xo0j9V1kmOWpYTkKCFXOOMBdySbY8/PS0WhMTyc+rGlgjVja56oTXvbv3XuA32rY4Af6LB83i/gFAdIomfSTKoJZoXAAFySVNgPXW+eR9NB9VHdQSWg0hRQYYz23/wCH7DWa9VPGlkMUwiDmXq1xEZUPfnZSxAv6SK1+MpOxTqUkDLKvayUJjdSxYZ7i2Q5NyItuGAX2dMGuU0XCdUSvuguSss7s6SlQ0f8Au4woO2RY28FQC9XnAtM8cCiQsXILNkxYqWJbDIk3te3qoLCiiigiop2oFOgiadqTVKgRpCm1IUDqJ51OoHnQcL5cf0JqPlQ/epWp5FdcF4RpYyDeWTVWPcMJHY3qz8sXD5JuDzxwo0khMRCoMmIWRGY28wBNU3kt0UkOh4ekyNHIH1jYuCrWbJlNvOCD66D0TW60RRl2BIW1wOe5A/nWwDVN0h1CnSyWIIBVTv3hxcekWPsq1TUKXKgjIKGt34kkKfRcN7DQZDVZxj4zTfOh9zPVmedVnGPjNN86H3M9B899Nj/143p1X3mrr6BjjDa2YGx/o2lO4vuJdYQfUbGvn7pt+nG/9195q6+hNN+fTfNdN97rKCzw2qMaAbC1h3AWHm9G1ZKiOdA6TUxSega0WoWmaDXj+G/oX7DWasMZ7behfsNZr0EqKjmKYNA6KKKDGpqdzSUU7UECd/VUrmg07UCY0gakaQoC9JjUqiedBDURZqVN7MCD6CLGuA6TdAIJOIaPUM8waBAAqlcSNKvWpe63uTsd+XKx3r0Sqji0d9TpweR68Hn3xWoPPug/TPT8V1GDwBUSWeW02Eiky2ZQARa4sd653oZ0h1P/AEghg65/c/URp1d7JiukWRVtvsGYm3nr0Lo35PdDHHOsUIQNqHQnJ3IWJzgB1ha21xcbm+964Ph/DHXpgzLEyxK7WIQhAvuYKu9rAXFh7KD3G9V3GPjNN86H3E9ZuD6oywI5ABdASBew9F6w8Y+M03zofcz0Hz503/TjenVfeayvoLTH+nTW/wDC6b73WVxaeTCDV6v3bLI91m1atGNla2qmVdxuAVaS/futiLG/c8K4MkJZg0jtJYFpJJJWxUuUW7sbAZtb073O9BYXNQvvU7UhzoAE0E06TUCBp3prRagp+NyusUzRZdYsalcEMjXHggBLG19gDWDjOqmunUCXISqtsDgwupYu2JsMSdyVGx3uAKuI/hv6F+w1mtQcXHLxEt28g5aZVCqxjFmbCQkRkFACuzFSQu2RJroejbymG84YMWa2fwsMjhlsDfG3MA+IverS1OgKKKKBCnVfqdfg0a2Y9Y2I5bGxO+/mrYOoA5kCwvufrrMWiWeqMzHDM1SrX90r4i3jcUxqBewIuO6+/sp1RyvVDM1IVUy8fUKWsxAAO1uRNt9/H7amnGBki4PeQkD4PcN+/esb1PGXLf084ytagedaD8YVXZWuojUFmJULZrgb381L8vaf9avLxrW5Tld6nvKzqq4l+dab/wBf7up/l/T/AK1PbVbr+MwtqNORIuKGbI32F47C/pqbtPlH2b2n8o+2/wADPZm+dz/x1z3lB62PS6+ZCyW4cgSRTYh1kmJswNwQGU+urDR8RjjzPWp2p5XxzFmV2uPQe+rDiOjh1uleJyWh1CFGKmxKnnY91WL1tOIla6tLTiJefeQzjLnh3vzu7PxF4ULMzke8pIBdjsvZfYeNdpqNSzagBjcR8QRVHgDomcj6TE+uvE+mIk4VHoI9BNNEk2eocB+cpKxZcv7G3rNezytbUk/+Yx/gK26LPo98U3zrWfi56tFrl9Nx2ODT3d0Uy6rWBMmxUn3VOdye62/jW3B0w0dhlqYb2H+8XfxPOplqKWmM4X1RHOqqLpVpHYKmoiZ3NlUSKST5heqtelknuh4erQsk4iADNkckVxJYiwUBt+/Y2plquna2cQ6uovXNaTpJPJGrJHHduvFs2teFioANu8irHhPFWmUNZcCikEFr5/11sRyB2v43pmC2navlarTNQDU8qrmwxHtt6F+w1mvVVxbXGGKaVcboit2zZdr3v6qwcX4yY8MGRvfFVkvd2yKCy2YbgODsG5rsAbgL29ANcpo+lEzPGGgZBJqZomYg2QIrlRz3PZ3JsBva/decB1xm08UhxvJGrHEkrcjfEnmKCwooooK3W8PdzGQQOrctuCb7Fbcx41qargbNk57Uhjt4XaxGwvaxvyNXgp1ztpVt5cbaNLZz7udh6OsYsWbFmG4sDY4Y2Hr389WGl4XgzNfdx5hv43/1yqwapVmujSqV0KVxj2Us/ASyMMt3xuSNjY3yIH9Y7UxwhwYyrKOqysMTa7bePnNXDUhV2amxTOVR+R5CzMzI2YRTdL7Ib+PM3NbX5Jh74o/oit+oHnV2qcLGjSPbP97tX8jw/qk+iKDwiH9Un0RW7SNNqnEfULs6fxj6hWTcHjNgsSC/NsV2Hm89bsOlCKFQAKNgBWYU6taVr3iFrp1rOYh5r0z8msWrbQiaSRWifqfe8bEMJJS2453QD1mtXo15QY9bxJoEidGTWZ3ZlIIjgeC229yVv667/jS++abzasE+jqp68b6BdFtbpuI6vUtBisLSyDrGxDk5MEuoYglJAw2rbo9a4ZoVlgYML21erIO3Zb3XPYjzj66s4uHpbdEJ8cRWHgmnZIbSY5tJNIcSSo62WSUAEgE2DgXsOXKrEUwsTMe7XGiUHZVFvMPq8Kqo+i6CRnLSMWmWYqzJj1igBTsoOwAFr22796vqiOdMLFpjwqtHwBYj2C9u2VF1shkJZyot3nxJqfCeDjTxlEZyubN2yrbu2TWIA5kk+vwtVpUXphJtM+QvKnQtBojW6sMzggEELcEXB2PMGshgBtdRsbjYbGxFx4Gxt66UXw39C/YazUGPqR4D6vb6acMQUWAAA5AAAD0AVkooCiiigiGoz/1vQop0EC2/qqWVBp0CypBhUjSAoDKkSKlao99A86RepWpMPsoEGp5UCnQQLb1X8L+O1X79Pw8NWXf7K14NGFZ2F7yuGa/iEWMW9SCgzMdqeVNqYoFn/relf+VSqI50DyoJp0moAMKMqYooK7Xa/qVllxLBFUlVtcje9r7UuKcW6jFihaNnVWYEDHI4g279yPDYHe9gcuo0ay9Yji6Oqhhci437wQag/B4mILJchw3NtyMRvvv8FTY3F1B5i9BW6PpcJgGhid1aSWPZkD3TYEITyOxJYjHIX3uBa8H4j18eZXE5MpW9wGVipsbC4uDY2HoFY5OBQly2HaOV+0wDZkswZQbMCSTYg91bWi0ixrigsOe5LEk7kliSSSdySSbmg2KKKKBCnUQaMvRQDVKo3oy9FA2pCi9ANBKoHnTyo/woJUjSyoLfZQMU6iGoy9FAHnUqhfenl6KBtQtItReglURzoy9FFAxSejKgmga0zUb0ZUGKL4behfsNZq0NXrlhEkjXKoqEhQWNt+QFHEOLrDjmGxdwuQAxUk2Ba5vuSOVzzNrAkCFhRXNt060+DOod40zyZApAxLKtgWBbIowFr+fEWJuuG67row4BUG9gSjciRzjZlPLuNBtUUUUGJKlRRQRPOpUUUCaoGiigmvKo/wCFOigFqMnP1UUUElqVFFBBufqqS0UUA3KhaKKB1A99FFAR02oooI9/rqb/AM6VFBScf/NtT+5H2Gn0v/Nz8qL76Giikjk+CfGv860/4rUV2nRr4EvzvUfeGiigt6KKKD//2Q==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533400" y="2232025"/>
            <a:ext cx="7854950" cy="16970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18288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r>
              <a:rPr lang="en-US" altLang="x-none" sz="3200" dirty="0"/>
              <a:t> </a:t>
            </a:r>
            <a:r>
              <a:rPr sz="3200" dirty="0"/>
              <a:t>f. </a:t>
            </a:r>
            <a:r>
              <a:rPr lang="en-US" altLang="x-none" sz="3200" dirty="0"/>
              <a:t>	Biaya penelitian &amp; pengembangan 		perusahaan yg dilakukan </a:t>
            </a:r>
            <a:r>
              <a:rPr lang="en-US" altLang="x-none" sz="3200" b="1" u="sng" dirty="0"/>
              <a:t>di </a:t>
            </a:r>
            <a:r>
              <a:rPr lang="en-US" altLang="x-none" sz="3200" b="1" dirty="0"/>
              <a:t>				</a:t>
            </a:r>
            <a:r>
              <a:rPr lang="en-US" altLang="x-none" sz="3200" b="1" u="sng" dirty="0"/>
              <a:t>Indonesia</a:t>
            </a:r>
            <a:r>
              <a:rPr lang="en-US" altLang="x-none" sz="3200" dirty="0"/>
              <a:t>;</a:t>
            </a:r>
            <a:endParaRPr sz="3200" dirty="0"/>
          </a:p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r>
              <a:rPr lang="en-US" altLang="x-none" sz="3200" dirty="0"/>
              <a:t> </a:t>
            </a:r>
            <a:endParaRPr sz="3200" dirty="0"/>
          </a:p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endParaRPr sz="3200" dirty="0"/>
          </a:p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endParaRPr sz="3200" dirty="0"/>
          </a:p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endParaRPr sz="3200" dirty="0"/>
          </a:p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endParaRPr sz="3200" dirty="0"/>
          </a:p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endParaRPr sz="3200" dirty="0"/>
          </a:p>
          <a:p>
            <a:pPr marL="0" lvl="0" indent="0" algn="just" defTabSz="914400" eaLnBrk="1" hangingPunct="1">
              <a:buNone/>
              <a:tabLst>
                <a:tab pos="449580" algn="l"/>
              </a:tabLst>
            </a:pPr>
            <a:endParaRPr sz="3200" dirty="0"/>
          </a:p>
        </p:txBody>
      </p:sp>
      <p:sp>
        <p:nvSpPr>
          <p:cNvPr id="11" name="Subtitle 2"/>
          <p:cNvSpPr txBox="1"/>
          <p:nvPr/>
        </p:nvSpPr>
        <p:spPr bwMode="auto">
          <a:xfrm>
            <a:off x="533400" y="4089400"/>
            <a:ext cx="7854950" cy="126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0" rIns="18288"/>
          <a:lstStyle/>
          <a:p>
            <a:pPr marR="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448945" algn="l"/>
              </a:tabLst>
              <a:defRPr/>
            </a:pPr>
            <a:r>
              <a:rPr kumimoji="0" lang="en-US" sz="3200" b="0" kern="1200" cap="none" spc="0" normalizeH="0" baseline="0" noProof="0"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kern="1200" cap="none" spc="0" normalizeH="0" baseline="0" noProof="0">
                <a:latin typeface="+mn-lt"/>
                <a:ea typeface="+mn-ea"/>
                <a:cs typeface="+mn-cs"/>
              </a:rPr>
              <a:t>g. </a:t>
            </a:r>
            <a:r>
              <a:rPr kumimoji="0" lang="en-US" sz="3200" b="0" kern="1200" cap="none" spc="0" normalizeH="0" baseline="0" noProof="0">
                <a:latin typeface="+mn-lt"/>
                <a:ea typeface="+mn-ea"/>
                <a:cs typeface="+mn-cs"/>
              </a:rPr>
              <a:t>	Biaya BEA SISWA, Magang, dan 			</a:t>
            </a:r>
            <a:r>
              <a:rPr kumimoji="0" lang="en-US" sz="3200" u="sng" kern="1200" cap="none" spc="0" normalizeH="0" baseline="0" noProof="0">
                <a:latin typeface="+mn-lt"/>
                <a:ea typeface="+mn-ea"/>
                <a:cs typeface="+mn-cs"/>
              </a:rPr>
              <a:t>Pelatihan</a:t>
            </a:r>
            <a:r>
              <a:rPr kumimoji="0" lang="en-US" sz="3200" b="0" kern="1200" cap="none" spc="0" normalizeH="0" baseline="0" noProof="0">
                <a:latin typeface="+mn-lt"/>
                <a:ea typeface="+mn-ea"/>
                <a:cs typeface="+mn-cs"/>
              </a:rPr>
              <a:t>;</a:t>
            </a:r>
            <a:endParaRPr kumimoji="0" lang="id-ID" sz="3200" b="0" kern="1200" cap="none" spc="0" normalizeH="0" baseline="0" noProof="0">
              <a:latin typeface="+mn-lt"/>
              <a:ea typeface="+mn-ea"/>
              <a:cs typeface="+mn-cs"/>
            </a:endParaRPr>
          </a:p>
          <a:p>
            <a:pPr marR="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448945" algn="l"/>
              </a:tabLst>
              <a:defRPr/>
            </a:pPr>
            <a:endParaRPr kumimoji="0" lang="id-ID" sz="3200" b="0" kern="1200" cap="none" spc="0" normalizeH="0" baseline="0" noProof="0">
              <a:latin typeface="+mn-lt"/>
              <a:ea typeface="+mn-ea"/>
              <a:cs typeface="+mn-cs"/>
            </a:endParaRPr>
          </a:p>
          <a:p>
            <a:pPr marR="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448945" algn="l"/>
              </a:tabLst>
              <a:defRPr/>
            </a:pPr>
            <a:endParaRPr kumimoji="0" lang="id-ID" sz="3200" b="0" kern="1200" cap="none" spc="0" normalizeH="0" baseline="0" noProof="0">
              <a:latin typeface="+mn-lt"/>
              <a:ea typeface="+mn-ea"/>
              <a:cs typeface="+mn-cs"/>
            </a:endParaRPr>
          </a:p>
          <a:p>
            <a:pPr marR="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448945" algn="l"/>
              </a:tabLst>
              <a:defRPr/>
            </a:pPr>
            <a:endParaRPr kumimoji="0" lang="id-ID" sz="3200" b="0" kern="1200" cap="none" spc="0" normalizeH="0" baseline="0" noProof="0">
              <a:latin typeface="+mn-lt"/>
              <a:ea typeface="+mn-ea"/>
              <a:cs typeface="+mn-cs"/>
            </a:endParaRPr>
          </a:p>
          <a:p>
            <a:pPr marR="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448945" algn="l"/>
              </a:tabLst>
              <a:defRPr/>
            </a:pPr>
            <a:endParaRPr kumimoji="0" lang="id-ID" sz="3200" b="0" kern="1200" cap="none" spc="0" normalizeH="0" baseline="0" noProof="0">
              <a:latin typeface="+mn-lt"/>
              <a:ea typeface="+mn-ea"/>
              <a:cs typeface="+mn-cs"/>
            </a:endParaRPr>
          </a:p>
          <a:p>
            <a:pPr marR="0" algn="just" defTabSz="9144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448945" algn="l"/>
              </a:tabLst>
              <a:defRPr/>
            </a:pPr>
            <a:endParaRPr kumimoji="0" lang="id-ID" sz="3200" b="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71688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8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charRg st="8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 build="p"/>
      <p:bldP spid="11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4462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Biaya Fiskal - </a:t>
            </a:r>
            <a:r>
              <a:rPr kumimoji="0" lang="id-ID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PMK 57/PMK.03/2010</a:t>
            </a:r>
            <a:endParaRPr kumimoji="0" lang="id-ID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620713"/>
            <a:ext cx="8424863" cy="4308475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363855" indent="-363855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r>
              <a:rPr lang="en-US" altLang="x-none"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h.</a:t>
            </a:r>
            <a:r>
              <a:rPr lang="en-US" altLang="x-none"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iutang yg nyata-nyata tidak dapat </a:t>
            </a:r>
            <a:r>
              <a:rPr lang="en-US" altLang="x-none" sz="3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ditagih</a:t>
            </a:r>
            <a:r>
              <a:rPr lang="en-US" altLang="x-none" sz="28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 dg syarat: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16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631825" lvl="4" indent="-269875" algn="just" defTabSz="914400" eaLnBrk="1" hangingPunct="1">
              <a:lnSpc>
                <a:spcPct val="80000"/>
              </a:lnSpc>
              <a:spcBef>
                <a:spcPct val="0"/>
              </a:spcBef>
              <a:buClr>
                <a:srgbClr val="10CF9B"/>
              </a:buClr>
              <a:buSzPct val="65000"/>
              <a:tabLst>
                <a:tab pos="361950" algn="l"/>
                <a:tab pos="536575" algn="l"/>
              </a:tabLst>
            </a:pPr>
            <a:r>
              <a:rPr lang="en-US" altLang="x-none" sz="2200" dirty="0"/>
              <a:t>	</a:t>
            </a:r>
            <a:r>
              <a:rPr sz="2200" dirty="0"/>
              <a:t>1.  </a:t>
            </a:r>
            <a:r>
              <a:rPr lang="en-US" altLang="x-none" sz="2200" dirty="0"/>
              <a:t>Telah dibebankan sbg biaya dlm Laporan L/R Komersial;</a:t>
            </a:r>
            <a:endParaRPr sz="2200" dirty="0"/>
          </a:p>
          <a:p>
            <a:pPr marL="631825" lvl="4" indent="-269875" algn="just" defTabSz="914400" eaLnBrk="1" hangingPunct="1">
              <a:lnSpc>
                <a:spcPct val="80000"/>
              </a:lnSpc>
              <a:buClr>
                <a:srgbClr val="10CF9B"/>
              </a:buClr>
              <a:buSzPct val="65000"/>
              <a:tabLst>
                <a:tab pos="361950" algn="l"/>
                <a:tab pos="536575" algn="l"/>
              </a:tabLst>
            </a:pPr>
            <a:r>
              <a:rPr lang="en-US" altLang="x-none" sz="2200" i="1" dirty="0"/>
              <a:t>	</a:t>
            </a:r>
            <a:r>
              <a:rPr sz="2200" i="1" dirty="0"/>
              <a:t>2. </a:t>
            </a:r>
            <a:r>
              <a:rPr lang="en-US" altLang="x-none" sz="2200" i="1" dirty="0"/>
              <a:t>WP harus menyerahkan daftar piutang yg tidak dapat ditagih 	kepada DJP; dan</a:t>
            </a:r>
            <a:endParaRPr sz="2200" i="1" dirty="0"/>
          </a:p>
          <a:p>
            <a:pPr marL="631825" lvl="4" indent="-269875" algn="just" defTabSz="914400" eaLnBrk="1" hangingPunct="1">
              <a:lnSpc>
                <a:spcPct val="80000"/>
              </a:lnSpc>
              <a:buClr>
                <a:srgbClr val="10CF9B"/>
              </a:buClr>
              <a:buSzPct val="65000"/>
              <a:tabLst>
                <a:tab pos="361950" algn="l"/>
                <a:tab pos="536575" algn="l"/>
              </a:tabLst>
            </a:pPr>
            <a:endParaRPr sz="2200" dirty="0"/>
          </a:p>
          <a:p>
            <a:pPr marL="631825" lvl="4" indent="-269875" algn="just" defTabSz="914400" eaLnBrk="1" hangingPunct="1">
              <a:lnSpc>
                <a:spcPct val="80000"/>
              </a:lnSpc>
              <a:buClr>
                <a:srgbClr val="10CF9B"/>
              </a:buClr>
              <a:buSzPct val="65000"/>
              <a:tabLst>
                <a:tab pos="361950" algn="l"/>
                <a:tab pos="536575" algn="l"/>
              </a:tabLst>
            </a:pPr>
            <a:r>
              <a:rPr lang="en-US" altLang="x-none" sz="2200" i="1" dirty="0"/>
              <a:t>	</a:t>
            </a:r>
            <a:r>
              <a:rPr sz="2200" i="1" dirty="0"/>
              <a:t>3. </a:t>
            </a:r>
            <a:r>
              <a:rPr lang="en-US" altLang="x-none" sz="2200" i="1" dirty="0"/>
              <a:t>Telah diserahkan perkara penagihannya kepada Pengadilan 		Negeri/Instansi Pemerintah yg menangani piutang negara; 	</a:t>
            </a:r>
            <a:r>
              <a:rPr lang="en-US" altLang="x-none" sz="2800" b="1" i="1" u="sng" dirty="0"/>
              <a:t>atau</a:t>
            </a:r>
            <a:r>
              <a:rPr lang="en-US" altLang="x-none" sz="2200" i="1" dirty="0"/>
              <a:t> adanya perjanjian tertulis mengenai penghapusan 	piutang/pembebasan utang antara kreditur &amp; debitur yg 	bersangkutan; </a:t>
            </a:r>
            <a:r>
              <a:rPr lang="en-US" altLang="x-none" sz="2800" b="1" i="1" u="sng" dirty="0"/>
              <a:t>atau</a:t>
            </a:r>
            <a:r>
              <a:rPr lang="en-US" altLang="x-none" sz="2200" i="1" dirty="0"/>
              <a:t> telah dipublikasikan dlm penerbitan 	umum/khusus; </a:t>
            </a:r>
            <a:r>
              <a:rPr lang="en-US" altLang="x-none" sz="2800" b="1" i="1" u="sng" dirty="0"/>
              <a:t>atau</a:t>
            </a:r>
            <a:r>
              <a:rPr lang="en-US" altLang="x-none" sz="2200" i="1" dirty="0"/>
              <a:t> adanya pengakuan dari debitur bahwa 	utangnya telah dihapuskan utk jumlah utang tertentu;</a:t>
            </a:r>
            <a:endParaRPr sz="2200" i="1" dirty="0"/>
          </a:p>
          <a:p>
            <a:pPr marL="631825" lvl="4" indent="-269875" algn="just" defTabSz="914400" eaLnBrk="1" hangingPunct="1">
              <a:lnSpc>
                <a:spcPct val="80000"/>
              </a:lnSpc>
              <a:buClr>
                <a:srgbClr val="10CF9B"/>
              </a:buClr>
              <a:buSzPct val="65000"/>
              <a:tabLst>
                <a:tab pos="361950" algn="l"/>
                <a:tab pos="536575" algn="l"/>
              </a:tabLst>
            </a:pPr>
            <a:endParaRPr sz="2200" dirty="0"/>
          </a:p>
          <a:p>
            <a:pPr marL="631825" lvl="4" indent="-269875" algn="just" defTabSz="914400" eaLnBrk="1" hangingPunct="1">
              <a:lnSpc>
                <a:spcPct val="80000"/>
              </a:lnSpc>
              <a:buClr>
                <a:srgbClr val="10CF9B"/>
              </a:buClr>
              <a:buSzPct val="65000"/>
              <a:tabLst>
                <a:tab pos="361950" algn="l"/>
                <a:tab pos="536575" algn="l"/>
              </a:tabLst>
            </a:pPr>
            <a:r>
              <a:rPr sz="2200" i="1" dirty="0"/>
              <a:t>4. </a:t>
            </a:r>
            <a:r>
              <a:rPr lang="en-US" altLang="x-none" sz="2200" i="1" dirty="0"/>
              <a:t>syarat sebagaimana dimaksud pada angka 3 tidak berlaku untuk penghapusan piutang tak tertagih debitur kecil sebagaimana dimaksud dalam Pasal 4 ayat (1) huruf k</a:t>
            </a:r>
            <a:r>
              <a:rPr lang="en-US" altLang="x-none" sz="2200" dirty="0"/>
              <a:t>;</a:t>
            </a:r>
            <a:endParaRPr sz="2200" dirty="0"/>
          </a:p>
          <a:p>
            <a:pPr marL="363855" indent="-363855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16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363855" indent="-363855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361950" algn="l"/>
                <a:tab pos="536575" algn="l"/>
              </a:tabLst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73732" name="Picture 5" descr="http://myobindonesia.files.wordpress.com/2009/10/ar-to-zero.jpg?w=5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00625"/>
            <a:ext cx="3132138" cy="18573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3" name="Picture 7" descr="http://1.bp.blogspot.com/-EggVRkQjdFw/Td8nTblyFrI/AAAAAAAAADg/byYHzBR8b7g/s1600/kualitas+piutang+dan+barang+jamin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5000625"/>
            <a:ext cx="2952750" cy="18573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4" name="Picture 9" descr="http://www.bumntrack.com/system/images/RON_47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5000625"/>
            <a:ext cx="2987675" cy="18573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3735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1" end="5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4" end="7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58" end="7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60" end="7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44624"/>
            <a:ext cx="7999040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Biaya Fiskal (Pasal 6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85813"/>
            <a:ext cx="7999413" cy="1643062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i. 	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Sumbangan dalam rangka penanggulangan </a:t>
            </a:r>
            <a:r>
              <a:rPr lang="en-US" altLang="x-none" sz="3200" b="1" i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Bencana Nasional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yg ketentuannya diatur dg </a:t>
            </a:r>
            <a:r>
              <a:rPr lang="en-US" altLang="en-US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PP</a:t>
            </a:r>
            <a:r>
              <a:rPr lang="en-US" altLang="en-US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 </a:t>
            </a:r>
            <a:r>
              <a:rPr lang="en-US" altLang="x-none" sz="2000" i="1" kern="1200" dirty="0">
                <a:solidFill>
                  <a:srgbClr val="0000CC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(</a:t>
            </a:r>
            <a:r>
              <a:rPr lang="en-US" altLang="x-none" sz="2000" i="1" kern="1200" dirty="0">
                <a:solidFill>
                  <a:srgbClr val="0000CC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  <a:hlinkClick r:id="rId1" action="ppaction://hlinkfile"/>
              </a:rPr>
              <a:t>PMK 76/PMK.03/2011 </a:t>
            </a:r>
            <a:r>
              <a:rPr lang="en-US" altLang="x-none" sz="2000" i="1" kern="1200" dirty="0">
                <a:solidFill>
                  <a:srgbClr val="0000CC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)</a:t>
            </a:r>
            <a:endParaRPr sz="2000" kern="1200" dirty="0">
              <a:solidFill>
                <a:srgbClr val="0000CC"/>
              </a:solidFill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533400" y="2589213"/>
            <a:ext cx="7999413" cy="19113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18288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44500" lvl="0" indent="-444500" algn="just" eaLnBrk="1" hangingPunct="1">
              <a:lnSpc>
                <a:spcPct val="90000"/>
              </a:lnSpc>
              <a:buNone/>
            </a:pPr>
            <a:r>
              <a:rPr lang="en-US" altLang="x-none" sz="3200" i="1" dirty="0"/>
              <a:t> </a:t>
            </a:r>
            <a:r>
              <a:rPr sz="3200" i="1" dirty="0"/>
              <a:t>j. 	</a:t>
            </a:r>
            <a:r>
              <a:rPr lang="en-US" altLang="x-none" sz="3200" i="1" dirty="0"/>
              <a:t>Sumbangan dlm rangka </a:t>
            </a:r>
            <a:r>
              <a:rPr lang="en-US" altLang="x-none" sz="3200" b="1" i="1" u="sng" dirty="0"/>
              <a:t>Penelitian &amp; Pengembangan</a:t>
            </a:r>
            <a:r>
              <a:rPr lang="en-US" altLang="x-none" sz="3200" i="1" dirty="0"/>
              <a:t> yg dilakukan </a:t>
            </a:r>
            <a:r>
              <a:rPr lang="en-US" altLang="x-none" sz="3200" b="1" i="1" u="sng" dirty="0"/>
              <a:t>di Indonesia</a:t>
            </a:r>
            <a:r>
              <a:rPr lang="en-US" altLang="x-none" sz="3200" i="1" dirty="0"/>
              <a:t> yg ketentuannya diatur dg </a:t>
            </a:r>
            <a:r>
              <a:rPr lang="en-US" altLang="en-US" sz="3200" i="1" dirty="0"/>
              <a:t>“</a:t>
            </a:r>
            <a:r>
              <a:rPr lang="en-US" altLang="x-none" sz="3200" i="1" dirty="0"/>
              <a:t>PP</a:t>
            </a:r>
            <a:r>
              <a:rPr lang="en-US" altLang="en-US" sz="3200" i="1" dirty="0"/>
              <a:t>”</a:t>
            </a:r>
            <a:r>
              <a:rPr lang="en-US" altLang="x-none" sz="3200" i="1" dirty="0"/>
              <a:t>;</a:t>
            </a:r>
            <a:endParaRPr sz="3200" dirty="0"/>
          </a:p>
          <a:p>
            <a:pPr marL="444500" lvl="0" indent="-444500" algn="just" eaLnBrk="1" hangingPunct="1">
              <a:lnSpc>
                <a:spcPct val="90000"/>
              </a:lnSpc>
              <a:buNone/>
            </a:pPr>
            <a:r>
              <a:rPr lang="en-US" altLang="x-none" sz="3200" i="1" dirty="0"/>
              <a:t> </a:t>
            </a:r>
            <a:endParaRPr sz="3200" dirty="0"/>
          </a:p>
          <a:p>
            <a:pPr marL="444500" lvl="0" indent="-444500" algn="just" eaLnBrk="1" hangingPunct="1">
              <a:lnSpc>
                <a:spcPct val="90000"/>
              </a:lnSpc>
              <a:buNone/>
            </a:pPr>
            <a:endParaRPr sz="3200" dirty="0"/>
          </a:p>
          <a:p>
            <a:pPr marL="444500" lvl="0" indent="-444500" algn="just" eaLnBrk="1" hangingPunct="1">
              <a:lnSpc>
                <a:spcPct val="90000"/>
              </a:lnSpc>
              <a:buNone/>
            </a:pPr>
            <a:endParaRPr sz="3200" dirty="0"/>
          </a:p>
          <a:p>
            <a:pPr marL="444500" lvl="0" indent="-444500" algn="just" eaLnBrk="1" hangingPunct="1">
              <a:lnSpc>
                <a:spcPct val="90000"/>
              </a:lnSpc>
              <a:buNone/>
            </a:pPr>
            <a:endParaRPr sz="3200" dirty="0"/>
          </a:p>
          <a:p>
            <a:pPr marL="444500" lvl="0" indent="-444500" algn="just" eaLnBrk="1" hangingPunct="1">
              <a:lnSpc>
                <a:spcPct val="90000"/>
              </a:lnSpc>
              <a:buNone/>
            </a:pPr>
            <a:endParaRPr sz="3200" dirty="0"/>
          </a:p>
          <a:p>
            <a:pPr marL="444500" lvl="0" indent="-444500" algn="just" eaLnBrk="1" hangingPunct="1">
              <a:lnSpc>
                <a:spcPct val="90000"/>
              </a:lnSpc>
              <a:buNone/>
            </a:pPr>
            <a:endParaRPr sz="3200" dirty="0"/>
          </a:p>
        </p:txBody>
      </p:sp>
      <p:sp>
        <p:nvSpPr>
          <p:cNvPr id="9" name="Subtitle 2"/>
          <p:cNvSpPr txBox="1"/>
          <p:nvPr/>
        </p:nvSpPr>
        <p:spPr>
          <a:xfrm>
            <a:off x="533400" y="4572000"/>
            <a:ext cx="7999413" cy="1625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18288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630555" algn="l"/>
              </a:tabLst>
            </a:pPr>
            <a:r>
              <a:rPr lang="en-US" altLang="x-none" sz="3200" i="1" dirty="0"/>
              <a:t> </a:t>
            </a:r>
            <a:r>
              <a:rPr sz="3200" i="1" dirty="0"/>
              <a:t>k. </a:t>
            </a:r>
            <a:r>
              <a:rPr lang="en-US" altLang="x-none" sz="3200" i="1" dirty="0"/>
              <a:t>	Biaya </a:t>
            </a:r>
            <a:r>
              <a:rPr lang="en-US" altLang="x-none" sz="3200" b="1" i="1" u="sng" dirty="0"/>
              <a:t>Pembangunan Infrastuktur </a:t>
            </a:r>
            <a:r>
              <a:rPr lang="en-US" altLang="x-none" sz="3200" b="1" i="1" dirty="0"/>
              <a:t>		</a:t>
            </a:r>
            <a:r>
              <a:rPr lang="en-US" altLang="x-none" sz="3200" b="1" i="1" u="sng" dirty="0"/>
              <a:t>Sosial</a:t>
            </a:r>
            <a:r>
              <a:rPr lang="en-US" altLang="x-none" sz="3200" i="1" dirty="0"/>
              <a:t>  yg ketentuannya diatur dg 	</a:t>
            </a:r>
            <a:r>
              <a:rPr lang="en-US" altLang="en-US" sz="3200" i="1" dirty="0"/>
              <a:t>“</a:t>
            </a:r>
            <a:r>
              <a:rPr lang="en-US" altLang="x-none" sz="3200" i="1" dirty="0"/>
              <a:t>PP</a:t>
            </a:r>
            <a:r>
              <a:rPr lang="en-US" altLang="en-US" sz="3200" i="1" dirty="0"/>
              <a:t>”</a:t>
            </a:r>
            <a:r>
              <a:rPr lang="en-US" altLang="x-none" sz="3200" i="1" dirty="0"/>
              <a:t> ;</a:t>
            </a: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630555" algn="l"/>
              </a:tabLst>
            </a:pPr>
            <a:r>
              <a:rPr lang="en-US" altLang="x-none" sz="3200" i="1" dirty="0"/>
              <a:t> </a:t>
            </a: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630555" algn="l"/>
              </a:tabLst>
            </a:pP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630555" algn="l"/>
              </a:tabLst>
            </a:pP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630555" algn="l"/>
              </a:tabLst>
            </a:pP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630555" algn="l"/>
              </a:tabLst>
            </a:pPr>
            <a:endParaRPr sz="3200" dirty="0"/>
          </a:p>
        </p:txBody>
      </p:sp>
      <p:sp>
        <p:nvSpPr>
          <p:cNvPr id="75782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charRg st="0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1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charRg st="11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8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charRg st="80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 build="p"/>
      <p:bldP spid="9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4462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Biaya Fiskal (Pasal 6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1554162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l. 	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Sumbangan </a:t>
            </a:r>
            <a:r>
              <a:rPr lang="en-US" altLang="x-none" sz="3200" b="1" i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Fasilitas Pendidikan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yg ketentuannya diatur dg </a:t>
            </a:r>
            <a:r>
              <a:rPr lang="en-US" altLang="en-US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PP</a:t>
            </a:r>
            <a:r>
              <a:rPr lang="en-US" altLang="en-US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; dan</a:t>
            </a: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32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indent="-444500"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3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533400" y="2857500"/>
            <a:ext cx="7854950" cy="14112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18288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803275" algn="l"/>
              </a:tabLst>
            </a:pPr>
            <a:r>
              <a:rPr lang="en-US" altLang="x-none" sz="3200" i="1" dirty="0"/>
              <a:t> </a:t>
            </a:r>
            <a:r>
              <a:rPr sz="3200" i="1" dirty="0"/>
              <a:t>m.</a:t>
            </a:r>
            <a:r>
              <a:rPr lang="en-US" altLang="x-none" sz="3200" i="1" dirty="0"/>
              <a:t>	Sumbangan dalam rangka </a:t>
            </a:r>
            <a:r>
              <a:rPr lang="en-US" altLang="x-none" sz="3200" b="1" i="1" u="sng" dirty="0"/>
              <a:t>Pembinaan </a:t>
            </a:r>
            <a:r>
              <a:rPr lang="en-US" altLang="x-none" sz="3200" b="1" i="1" dirty="0"/>
              <a:t>	</a:t>
            </a:r>
            <a:r>
              <a:rPr lang="en-US" altLang="x-none" sz="3200" b="1" i="1" u="sng" dirty="0"/>
              <a:t>Olahraga</a:t>
            </a:r>
            <a:r>
              <a:rPr lang="en-US" altLang="x-none" sz="3200" i="1" dirty="0"/>
              <a:t> yg ketentuannya diatur 	dg 	</a:t>
            </a:r>
            <a:r>
              <a:rPr lang="en-US" altLang="en-US" sz="3200" i="1" dirty="0"/>
              <a:t>“</a:t>
            </a:r>
            <a:r>
              <a:rPr lang="en-US" altLang="x-none" sz="3200" i="1" dirty="0"/>
              <a:t>PP</a:t>
            </a:r>
            <a:r>
              <a:rPr lang="en-US" altLang="en-US" sz="3200" i="1" dirty="0"/>
              <a:t>”</a:t>
            </a:r>
            <a:r>
              <a:rPr lang="en-US" altLang="ja-JP" sz="3200" dirty="0"/>
              <a:t>.</a:t>
            </a:r>
            <a:endParaRPr lang="id-ID" altLang="ja-JP"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803275" algn="l"/>
              </a:tabLst>
            </a:pP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803275" algn="l"/>
              </a:tabLst>
            </a:pP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803275" algn="l"/>
              </a:tabLst>
            </a:pP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803275" algn="l"/>
              </a:tabLst>
            </a:pPr>
            <a:endParaRPr sz="3200" dirty="0"/>
          </a:p>
          <a:p>
            <a:pPr marL="444500" lvl="0" indent="-444500" algn="just" defTabSz="914400" eaLnBrk="1" hangingPunct="1">
              <a:lnSpc>
                <a:spcPct val="90000"/>
              </a:lnSpc>
              <a:buNone/>
              <a:tabLst>
                <a:tab pos="803275" algn="l"/>
              </a:tabLst>
            </a:pPr>
            <a:endParaRPr sz="3200" dirty="0"/>
          </a:p>
        </p:txBody>
      </p:sp>
      <p:sp>
        <p:nvSpPr>
          <p:cNvPr id="77829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charRg st="73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8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267869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Kompensasi Rugi (Pasal 6 ayat 2)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28688"/>
            <a:ext cx="7854950" cy="25542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algn="just" eaLnBrk="1" hangingPunct="1"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Apabila Ph. Bruto setelah pengurangan sebagaimana dimaksud dlm ayat (1) didapat kerugian, </a:t>
            </a:r>
            <a:r>
              <a:rPr lang="en-US" altLang="x-none" sz="3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kerugian tersebut dikompensasikan</a:t>
            </a: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dg penghasilan mulai tahun pajak berikutnya berturut-turut s.d. 5 (lima) tahun.</a:t>
            </a: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pic>
        <p:nvPicPr>
          <p:cNvPr id="79876" name="Picture 5" descr="Untung Rugi Pemegang Sah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16338"/>
            <a:ext cx="3276600" cy="31416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9877" name="Picture 7" descr="http://a0.twimg.com/profile_images/1503338193/Logo_5_Tahun_U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3789363"/>
            <a:ext cx="3744913" cy="3068637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9878" name="Picture 9" descr="http://www.indomigas.com/wp-content/uploads/2010/05/Harga-Minyak-Jatu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3573463"/>
            <a:ext cx="3059112" cy="3284537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9879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214290"/>
            <a:ext cx="8229600" cy="708025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Koreksi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Biaya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Pengeluaran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286750" cy="46434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45720" rIns="18288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17272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dikeluarkan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mendapatkan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menagih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memelihara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penghasilan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1.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pajak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Pengenaan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pajaknya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bersifat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final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pajak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 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Penghitungan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Penghasilan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Norma 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Penghitungan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Khusus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(Deemed Profit)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>
                <a:tab pos="361950" algn="l"/>
                <a:tab pos="4413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ditanggung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pemberi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penghasilan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3855" marR="0" lvl="0" indent="-363855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24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267869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Bukan Biaya Fiskal (Pasal 9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538480" lvl="1" indent="-538480" algn="just" eaLnBrk="1" hangingPunct="1">
              <a:buSzPct val="85000"/>
            </a:pPr>
            <a:r>
              <a:rPr sz="2600" dirty="0"/>
              <a:t>a. 	</a:t>
            </a:r>
            <a:r>
              <a:rPr lang="en-US" altLang="x-none" sz="3200" b="1" u="sng" dirty="0"/>
              <a:t>Pembagian Laba</a:t>
            </a:r>
            <a:r>
              <a:rPr lang="en-US" altLang="x-none" sz="2600" dirty="0"/>
              <a:t> dg nama &amp; dlm bentuk apapun seperti </a:t>
            </a:r>
            <a:r>
              <a:rPr lang="en-US" altLang="x-none" sz="3200" u="sng" dirty="0"/>
              <a:t>dividen</a:t>
            </a:r>
            <a:r>
              <a:rPr lang="en-US" altLang="x-none" sz="2600" dirty="0"/>
              <a:t>, termasuk dividen yg dibayarkan oleh perusahaan asuransi kepada pemegang polis, dan pembagian SHU koperasi;</a:t>
            </a:r>
            <a:endParaRPr sz="2600" dirty="0"/>
          </a:p>
          <a:p>
            <a:pPr marL="538480" lvl="1" indent="-538480" algn="just" eaLnBrk="1" hangingPunct="1">
              <a:buSzPct val="85000"/>
              <a:buFont typeface="Wingdings 2" panose="05020102010507070707" pitchFamily="18" charset="2"/>
              <a:buAutoNum type="alphaLcPeriod"/>
            </a:pPr>
            <a:endParaRPr sz="2600" dirty="0"/>
          </a:p>
          <a:p>
            <a:pPr marL="538480" indent="-538480" algn="just" eaLnBrk="1" hangingPunct="1">
              <a:buClr>
                <a:srgbClr val="0BD0D9"/>
              </a:buClr>
              <a:buSzPct val="95000"/>
            </a:pPr>
            <a:r>
              <a:rPr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b. </a:t>
            </a: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biaya yg dibebankan / dikeluarkan 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utk kepentingan pribadi pemegang saham</a:t>
            </a: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 sekutu, atau anggota;</a:t>
            </a: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indent="-538480"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indent="-538480"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indent="-538480"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indent="-538480"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indent="-538480" algn="just" eaLnBrk="1" hangingPunct="1"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83972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2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charRg st="172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400" y="-26987"/>
            <a:ext cx="4978400" cy="792163"/>
          </a:xfr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0" tIns="45720" rIns="0" bIns="0" numCol="1" anchor="b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BADAN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5" y="1009650"/>
          <a:ext cx="8245475" cy="5634038"/>
        </p:xfrm>
        <a:graphic>
          <a:graphicData uri="http://schemas.openxmlformats.org/drawingml/2006/table">
            <a:tbl>
              <a:tblPr/>
              <a:tblGrid>
                <a:gridCol w="8245475"/>
              </a:tblGrid>
              <a:tr h="5634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Badan adalah sekumpulan orang dan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/atau modal yang merupakan 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kesatuan </a:t>
                      </a:r>
                      <a:r>
                        <a:rPr kumimoji="0" lang="id-ID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baik yang melakukan usaha</a:t>
                      </a:r>
                      <a:endParaRPr kumimoji="0" lang="id-ID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maupun yang tidak melakukan usaha</a:t>
                      </a:r>
                      <a:endParaRPr kumimoji="0" lang="id-ID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yang meliputi: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403225" algn="l"/>
                          <a:tab pos="569595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	</a:t>
                      </a: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Perseroan Terbatas (PT),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Perseroan Komanditer (CV),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11175" algn="l"/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Perseroan Lainnya,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Badan Usaha Milik Negara (BUMN),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Badan Usaha Milik Daerah (BUMD),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Firma, Kongsi, Koperasi, Dana Pensiun,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Persekutuan, Perkumpulan,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Yayasan,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Organisasi Massa, Organisasi Sosial Politik, atau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Organisasi Lainnya, </a:t>
                      </a:r>
                      <a:endParaRPr kumimoji="0" lang="id-ID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569595" algn="l"/>
                        </a:tabLst>
                      </a:pPr>
                      <a:r>
                        <a:rPr kumimoji="0" lang="id-ID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	Lembaga &amp; Bentuk Badan Lainnya Termasuk Kontrak 	Investasi Kolektif &amp; Bentuk Usaha Tetap (BUT)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625" marR="47625" marT="47630" marB="476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13" name="AutoShape 7" descr="http://1.bp.blogspot.com/-njicrNOM7Ms/UDzQVHgGk3I/AAAAAAAAC78/Ldyq_IuhE-A/s320/bpd-aceh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47114" name="AutoShape 9" descr="http://1.bp.blogspot.com/-njicrNOM7Ms/UDzQVHgGk3I/AAAAAAAAC78/Ldyq_IuhE-A/s320/bpd-aceh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47115" name="AutoShape 11" descr="http://1.bp.blogspot.com/-njicrNOM7Ms/UDzQVHgGk3I/AAAAAAAAC78/Ldyq_IuhE-A/s320/bpd-aceh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47116" name="AutoShape 13" descr="http://1.bp.blogspot.com/-njicrNOM7Ms/UDzQVHgGk3I/AAAAAAAAC78/Ldyq_IuhE-A/s320/bpd-aceh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47117" name="AutoShape 16" descr="data:image/jpeg;base64,/9j/4AAQSkZJRgABAQAAAQABAAD/2wCEAAkGBxQTEhUUEhQWFhQWGBUYFhcYFRcUGBUXFRQXFxgYFxQYHCggGBolHBQVITEhJSkrLi4uFx8zODMsNygtLisBCgoKDg0OGxAQGywkICQsLCwvLCw0LCwvLCwsLCwsLCwsLCwsLCwsLCwsLCwsLCwsLCwsLCwsLCwsLCwsLCwsLP/AABEIAJ0BQQMBIgACEQEDEQH/xAAcAAAABwEBAAAAAAAAAAAAAAAAAQIDBAUGBwj/xABMEAACAQIEAwQFCgIGCAUFAAABAhEAAwQSITEFQVEGEyJhMnGBkaEHFCNCUpKxwdHwYuEVJDNTgvEWVHKDk7Kz0kNEY6LTFzRzhML/xAAaAQADAQEBAQAAAAAAAAAAAAAAAQIDBAUG/8QAKREAAgICAgEEAgICAwAAAAAAAAECEQMSITFRBBNBYSJxFOGRoQUjMv/aAAwDAQACEQMRAD8AUBSoowtKAr6U+UERRxSoowKCQgKMCjijApAAClCiApQFAAo6EUIpAChRxQigAitEVpdAigBuKOKVFCKYhMUcUqKEUAEBQilRQigAooRSooRSAIChFKAoRQMKKEUrLVjg+H83HqH6/pWeTJGCtmmPFLI6iR8NgSwnYcvOm72FZdxp15VfgURWuL+XK7+D0H6KGtfPkzkUIq6v4BT5Hy/Sq7EYUpvt1/lXTDPGZx5fTThz2iPFHFHFHFbGAiKEUuKAFACYo1Wl5KesJrSbKSsGQRS8PY6j1VMw9pTpHtqfawC6a1zyy1wdUMLlyQkw+UA1OwwSZIn8KeXCgbfjSWsfsVzudnXHHqS/na0KgfN/KhUaRNd5GKy0YWnsooilerZ4tDMUYFOZaGWnZAiKMCl5aMLRYCQKOKUFo4pWAiKOKXFCKLARFHFLihFACIo4pUUcUCG4o4pcUIosBEUcUuKEUWAiKOKXFCKVgIijilxQiiwEAfv4UeWjQae/8TVZx/jIw6kLBvRKg6hQSBmb36DnFZ5MigrZtjxSyS1RpeHYQekd/wAKsKoOwt1mwVtmJZi10k7knvX1q9zHp7zXlzm5u2ezjxqEdUKIoRTN67lBLMqgAkk6QBuSSdvOod/i+HUW2e+uW6YttmGVz/Cy6fGpsssiKjcS4Yz2xcScykiJ0YQCQR189x7wWOD8QtYm0L1mWQkhWZWWYMSA2sTTfaPtemBtDvA2ViYypmJOmkzlHLeN6Wzjyh6KX4tEG20ifeDuDzB86WBVXwDtLZ4gzGwCl5dWtPlBup9tIMSJ1+OhkW4FenhzLIvs8j1Ppnil9Bd2aGSn7TxU20qHQ1blRlGCkVqoeVP22NWg4cORFOLwwjY1k80TePp5kC255in+9ip9vCGdRpTjYGayeSJ0xwyohW8UafS95Uu5gfKm+5iouL6LSmux/PQpmD0oUqNNmY0LRgUsCjy16VniCRR5aVlo4oEIy0eWnIoZaLARloZacihFFgIihFLijiixDcUIpyKEUAN5aEU5FCKLChEUIpcUcUWIbijilxRxRY6G4o4pUUi8zD0ELsdgIHvLEAVMpJK2OMHJ0g6ouLdpbdsEWouP6/CPWefs99O4vs/jsTOZktJ9jMT13IGvLy9VVOP4JbwTIbtwXbhPgtBYWZAzOZ1UTtGpgda8/J6yT4h/k9rB/wAdjgtszv6QMPxm5hsNNzxXbjO9oMSSFYyXcHZZPhHP1a1ncXdLPeJJJMkk7n6Vf0im8Tfa4M7sWdmYknc6J8NIihcaGve3/rJXO5N8NnQoxTbSqzqvyej+oWf97/13rH8dxWLfGXcOvfnNisO1uA+RbKqS/iGgWSJFbPsIMuAsTzDnpobjkfA1eZx+9aARy/tx2axmIxzvYQ5HtW7TNIAKmcw1OwgVe3OyT3eFW8JcCi8qLBOoRwZmR5SPbW0zeR91Fr0+NIdsicLwQs2LdoRCIq6baAA03x7gi4qwUYczHtAqcQfKpVm6oUhjrP5Cm+hR7POvE+A4nA4lWsB8ysDbZAWYEa7Aa/ntW07DY7EYjEYi/eD5Yyvb8YW28pJW222gnTUT6p6NxDh6XgGUgwdxBgyND0Pl51wPGcZxlq6t8X7kghspckLuMpt6DKYYbawZrNNwlaNZRWSLizuXcSJGoO1AWyKy3Zj5RExGIsWRZVVuj6VixHcuquzBRGqnICCT9Y9DXT1wamu9epTR5kvRNPsr8AQR51aWLRHPSm14eBqtSEUjnNYzkn0dOKDiuRYFLAoKwo5rE6EJZKZe1UmkstCYNEXuaFP5KOq2Fqc6n9/50oGl5P3/AJ0ZT1V69nzwkCjC0eT97/jQjz/L8aLFQIo4o4NHP7/zpWFBRQilD9/50oCiwoby0cUvLQinYUIy0WWnMtCKLChGWiVas8Hw7MhdmyqATJ2AG5J6b1e8M4VZ7tdA8gHNvIIkR5VhP1EIcHVi9HkyK+kZHLQitxi+E27ixABAhSBt+tZ3G8EuWzoMw6j8xSx+pjL6DN6LJj5XK+ipy0IqevDLh+qRPWm8RgnT0ljz3HvrX3IvizneKaVtEXLT+BHjHt/A0nuz0pvE4rubdy7E5Edo2nKpMTSyP8H+isK/7I/tCeOdoRhreutxmKoo5+IiSeQG5rlWIxr3bi3LhLMzkk/c0HQCnsbjnvXc9wyzNanoPCdAOQEmo2BwzXDaVAWYs8Ab/VH5V5R7ox9RY1Mv5yYQbVseF8AWyWu4rUsTks9RnzAv7QNPf0qVwngq4RQWAu4nUjmtosANOp0Gv4c6Xj3aYW2ZbZF2/wDWY6oh8/tMPsjQc+lJuhpbHUuEXC1lWIAJB05DxGpcVTdi7rNgcOzkszJJJ3JLE1dVRIVCgTScw6j30CA1Z3txwRsTYhGZSJnKxWRGxjf21oSw/YNSbayp9f5Ck1aKi6Z514LxnF8Jv6aoY7y2Z7u5+jaaMNfWNK6Bxbhljilk43AR3+ULctGJPjDMrLsGjPrs2bfnWr4x2dt3GDZVzDqAa44va7E4a613DLZtgn6RVtKM8MRlufWImdQR10NZ9cM2/wDXKJHE+KPw/EE4exYVkVVdijEnMquysuYAA5hqBPnXR+zXyiWb93D2Lat9MIEkfQsqsWRiTqPDKkcmHqFBjcNh+M4c4rCALi0Vu9sEjxMVAAb7Q8C5X2IEGDtkr3Ef6OxINvDW/CEF0MX8WZVYjLMKYcjNBIn3tPUTSkq+T0hbcjenZrG9g+2qY97lu3aZUtojB3cMzZjBDKB4SD5mtoFFaWjNJrgQBSgppQSlAUrGkEBSqFCkUCKFCaFIZgbduTUg4eB4gR0NHYXXTlVomHa4BmGVd53J9XSvSnkpnjYsSkvspXtgbH4RSQta3DcLthCpUGeZ1PsNOWeDWh9UEjmdZrP+VFGn8Cb8GOyCjyVv0wyD6o9wqr4nwMO2a3AJ3EaH1RtRH1UW6fAT9BOKuLsynd+r3UO7/e/41NxGEZGKsNR01ojhm1OVoG+h0rfdHH7cuqIOX96/5UYB9fx/SpGWiKVVk0Meym797KCQrOY0VQCT8al5KmcIwue5vsjRt1UVGSbjFtGmCClkSZzbj3EMbeGR7d23aG1sI4U/7Zjx+3Tyqb2P7V3sGAl0M1j7JnNb80nl/D7o59RPD38j7Ypl8A3NfgPy1rymm3dn0KypR014JOC4ylxQ6EMp2YberqD5Hapy4pSKy9x0V3S3cQlD41VhKMQNHHIx8KfsY8jcTXQsVxtHE/UqMnFls2JANHZvrcXxAVS4nEhuXr/ZpNrEQIHX1/hV+zx9mT9T+X0XFvDKBEacvKsx24Krhr8D/wANtfXpVqOInyqp49hhfs3EZsgYAFomBmBMDmYFGkkm2Huwk0o+TlfCuF3L9zKgnKyZmOiqFXUseVbfg+AWwnd2PE2z3iNTrqF6L+9ar+KcTsYW3l9BDqtsf2l5vtOenmdB7hS8Px04fh7Yu8AGuEm3bGgCzltqDzLekW6HyArl28HZXkusZwMXLTIXdSw9JTBHt6VynD9mcR39ywqS1swzejbURIZnOgBBnrUbC9uMYl8XjdLCZa3shWfRC8tOe/rrcfKPfa5YsXbdw/N7o1UaBiyhkLRvoG0PQUJJob2i/wBm97M4YJhLCBw4VFAdD4W81PMVZd2Kq+xw/qOG/wDw2v8AlFXEVRIgWx0o4pVFTEJaqLtVxe7hree1b7wnkXKgRzMAzV61FdwwdCGEifypNcDXZzPs18rQL93xC2LYJ8N22rQoOozqSWI/iHXapHa7sRZvscTw90Nx1LC0rpkvT4s1sbAnXT0T5azM412Bs3HzZAeo1G08xrzrEcP7Urw66xsYbNbDGBcvMwSSVYIMs2ySp1lpPXas7+Ga98xGuI425w/EBsNZtW7qIAWytmbNbt3G8GbKfTiMs6H2aXD3cPxq3nt5bPELYGe2fRurmXMRPpAhYndZg6Qat+KX+H8UsJdS4Ld4+BSQcyXLilQlwLvrsZ5CDyrC9qUxWCxFsW27u4qjIyqoJ0TORdIkjM0bxpFHX6Dv9neez/ZvDYSWsWlRnC52GhaNp5VczWN7AdqrmLtZcRZe1fQDMchFq4OTW32k815VrM1aJeCLofzUJpoGgXoodjhNFmpo3KQblGoth+aFRu9oU9Q2KLEcPZNdx1H5ipmAuEKBrVm5BG+lQnULoK09zZUznWFY5XEl27mlSLN7rVWh5CpdteprJo6IyLNbo61hu2nay5YxKWrOIS34QWVrLXSxYmNQIAgda05MVxTt9is3Er/PKuX7uHn8TU6j3a6NMnykXB4muq4BA8OEK7ydzfHTpUpvlRBi2bGbNl1JyCGAbUZm2BrltuSggEyzTAJ2Ven+0amrw+8XJW1cMKw0tuZK2co5cyKaQnJvs1+K+Utrisfm1sZSoHiJPiB5wPs1W4rtvfyqVt2VkE6hzEMw+3/DVNheAYo2yBh7slkOtthsH11HmKkP2UxjZQLDABQDJQbszHdv4qtSkjNwi3bRObtdiTdZcyhQX2RZ8IJ3IPStR8lnGL169iDednCW0gQoHjY6jKo+zWSXsnijcdiqKD3sZrtv6ysAdGPUVuPkr4I+F+ctea2c/cgZGzxl7yZ009Ie6pbZUIpPg3QxidT900ZxCEQGGvXT8aV3yH6y0DlOxU6jaOtQaGVxGGVbt0qsF7jO38TEASfYo91Jy0LS3JfvrhuMblwgkKMiFzktiBsqwJMkmacy16MH+KPGyq5vmxvLQKfvSnMtFFVZnqxAT96ineJ4VRazKfSMRppqOdGqT094H40nFKcsCDqNN+Y1rLLJNcM6cEWpco5DxrgV3FcQvraXRWtqznRLc20AluuugGpmmvlRxAa7awqSLdlBoOsZV5clB+/Ww/orFvxBblwf1W07NbGZFWQhyt3amSxeNWE1luOfJ/j8Ribt4G0A7ErNwzlHhWYU6wBXE0elGXPLMVZ4YD199dFweEe/wfuUUvctXAEE6/2gbc9FuEeoVnuLfJrxOwmfuWurAIaw3e6Hrb9P/wBtT+wveDBcRtHvEdVzCc1tgxtv7Qfox76I9lZOrOs9nbDW8LYtsPElq2rQZAKoAdRvqKsfdVf2Xt/1PDD/ANCz/wBNatcn7/yqjMag+VFkPWnGWkFaAElfM0m/xO1ZQm8you+ZmCj3mjYH9/51Wcd4QMRbhuR093qpPrgFVjvDO0WExJK2L6OwkFZ1nyJ0b2edYvth8nclruD9LK30ROpJuG5Ksxg6sfCfLXlVDjPk8a3dDWna3EQyiYIJJJ115e6rnhPb4YSbWMu/OFXRLlu0weRIIuZoXQqw0JP4VG3wzXX5iZXiV25gbyNZs2kuqglijSSVDkFJCaQfSHKtlwvtIvE1t4bFYXJebMCT4YBXKblnMp+0ARMiRvyueIDAcRsq/eJ4pVHzZHDMpXLB9I+I+Eg1gu3XZa/ZCQzmwqwWUsBIEklZhZjnzO9OmugtPhnbMIMiKs+iqj3ACpIuVi+xeGx1uyvzq4l20VXu31F4SNn5MIjWZ9daLvTXVFbKzilPR0Wfe0g3agd4edDvjT9sn3iabtNtcpOGss+23U0jG22txm2JABAJEnYbaUqV0O5NXXAvvKFRu9/cUKrUn3Bxbvro+96ip1nDLzG9NYnCgaqSTWOys6tJUMd7zpQu+dIQk+GlGwQYOlPgj8vgUXJrnfb/AI9cwj2zayTd7wnMo0yZRuIP1uZrcYzFpaUtcYIogZjoNTArmnb7tMRetrhr4y5CWK5WBLMYhiDyXl1rPI0io22Odl+OY3Gm4Bet2wgTUW3ec2bTS6sejWuwVi4o+lutcPlNtR/hzE/GslwviV9MBdxN26WZiO7Bg5QCBOURuSdOgFZp+2WM/vUH+7b83pKqG7b4Otd2Ok+sk/nVdieDB2J728oP1VcBR6pUn41zB+1mOO1+PVaU/wDMxrQdlOM4hrOMuX7pud3bUr4ESCRcJgrv6I3pqn8CakldmpPZm0d3xB//AGbw+CsKtuDYcYVWWwWAcgtmdrpJAga3SSPUK40eO4on/wC5ufctafCm24tiSdcTd9mQfgtFrwPWXk7o/EG5uP8A2im2xZB9OP8AFFcNOJxDf+ZxA6/SsPgo/cVe9qeOnEundO9tVWPDdZSW10aP0/lDyxjwxaPydROJB3cH/FNGLw6/nXCWLn0rt723nM0y2FDaNLet2P51e7D20d6OKQbmPYf0o7+LRIzMBO0zXA/6NtzGQa+bc/8AFW5+ViGeyhAICs0EbGYmQRRsw0V0bt+NYcb3rY9bAfiaZftPhBviLQ/3tv8A7q4gMKg+ovuP604mHX7K/dG3tpbMrRHZj2xwQ/8AMWv+Ih/Bqk8M7QYfEOUs3FdgpYga6AgT8RXFlsD7K/cXb3VsfkwT+sXSIjutIAG7r0A6UJuxOKSO32uJ2lYWmcBwiHLOsEaGBryp3E4OzfUh1W4rAqdjoRBGYajc1hu2nA8Pfv5rtpS4RAHDPbcALsHtsCdzoQaorfC8TZj5tjcRbjULeCYtAOmY5HX2A1nZub65hUskW7eiIqqoktCqoAEnU6daMv8AvWslgO0ziy74gi66XO7Y21dQWA3h/ENhv7q0djGBrYuQygqGgjxCeRUT4vKq3XRlQ+X/AHrSC/kfdRWcUj+iwPqOvMbew+404apOwGi/kfdT9lZU+v8AKmmqt41jr1pZsqCT1J003gb8qG6QJclk9sHpXL+0/wAn9wM9yzFxT3hKgeLxO9wDIZzasBznoKFrtZxMXR3lhX5zZPdnUnQi4WW4RHrHWtjw3tdaugh1a1dUKXt3QLZ8UwVLEK0wdAx266VG0WaaSS4OVYx3wVxGsWkt3Mis0h8rEgkB7WYLoVO4Otbjg/b9bgVcaiWTc9FiVa04ImMw9Dn6Q9prUcRwGGxSguAZiCQbbjmN4PsPWsD2r+T18inDnvAlvLlMB2yhyOgJJKjltTproLviR07D422Yto6E5ZCgico5gbxTi2gd9Kg9g+xlrDWLVxWu52tgsjtmRCR4gikSnqnlWrt4ZeevwraOWkc0vT7O7Kb5mKDcPMTpVnewQXVdhvrtVe/E7S73rY9bqPzqvcb6F7EV2gYIlToNKrO12dbDMbnhN/CsAUBKf1mxEMSRlkTtzqxtYlH9C4jf7LKfwNV/a95wrKwmbmHn1fOLU/CaifPJeP8AFUTfn9n/AFk/cw//AGUVSO6sf3dv7q/pQqNTXf7I17iK2rT3XkquUbqu5jdiBzG5qm/0+wk6piB5iyzj3oTVbx/jFu5wp7lt1yO4gsypmCeJsuY6nwnQa6HSuX3OOyjBWGmm5OmxMZY/HpWeTJGL4JjdcnYbvbrAgT9MDyBw99J9RKxUvD9qcE9lb73hbQsUl8ywwExqOkGuEYeJzO0gahSYJHUtyjT1zTvEOIfRkAwBOVRsJgEyDBO8kjWaw/kyukhuuib267cvina3aY/NwYAJBzwfSaFHMSAZ5VkxczEEQD7B7Kby59Bv1PXzpbYZkQPDBGJUXCkKWXVlDR4iNNiYrR8/s1Soshj3ecxza6684gHpOvnpSGP8qg3L8jNm8QADQIza849Y151LXGZVkDVssyOW8ydh6vOoi3HololIukkiSNuc8geVPWeLPaVk1CtGdWlZABGo6AE1XtiXZgQY0Gugjy8x796jXMSwMNHWYHSJ2kb0ntLsVFobinxcjrpzOkgDrrRQhmHGm0/D27VX4O8yxHiGY6RMyIPmB/OpGKusFJMSSdYU7nbTnE0XJcWFB4nEMVgQBO4Mzv8ADQUt31UnlpqDr0J3AImoBeIIOh5GBqCOWo0nn0q2wXBrpXxAWwTKzBnoAJzfy9VRPVK2D4E3LuZc0+JYnfUEbwdtj76ZS7znWpV/BXcOTdEOs+KBIEfaBExrv/KpOE7TXHBKpZgf+gn6VthmnHhi5+CLgXm7bBO9xB73Aj41qvlNbNibS8+7239JyBp7KrsH2luqwZks5Rqfo0TYjZgNDR8X7SvenNADAgQqEjTYt01/cVU8yjwTTsoecHl16/sUQifL9/Cr7+nLirIFtgSPSto56amJPIz7aVhe1F12ZVW1K7/QKPyohkUkVyUaOOcRy9f6Vs/kvYG9fjkifFz+lRRxvEfYs/8ABT9K0nY3Hvca8boRcqpqqKmhLzJHqrSLVkS6L7tririYolCoVQM7ExA7tTtud99PhVXwLi4ueFiM6iWABAAYxEbkyDp5c6R227S3vnGNtDDWXsILa99nNu4FuWlObN4g4DZvqxAjWnuwvDVTCi9fYtdvCWa20aKdAVK+H0jsaw1bnwa2hPZbCo9m9nXMO/uECYJGXaZE7++DyqJi8S1tEsYhime4jottoDWk8VzOw9EFgSYMQRrvV7hOGLhUAtuzZybniAEZo009VZLtXxi6uKtibZVULpKiQ6HYOYAJ5Cf56ZFS2MlIa4b2exN03GS01sATZ768y5TnIyhrcw8LPefxR0NdOsk5VzABoEiZgxqJ0nXnFUvZTtAmJ1DSe7zFSNVk5QWXbcHXari32m4eVzm9btrMBrh7oE6xDNAPon3VUVGPQ1+QtjSlQEGev5UqzxXAvqmJw7f7N+2fwapKNZaFtujZjsHDaQddCelXaHq0VF7hiHXKK4x2n7K4i3cuM1l8hOJbNAdcouPctyyzlkHnB1iuwHirIfGqOv27NwPPLVGjKddpPtqyTEo0Q2+o6mppMvlI4jY4vfwItfNyQrorFHJuWm7xbkAKTKf2Z9Fh8K0PDflIAW385ATNBzKzXhlIJ1Rh3irodfGfXW84twLD34Ny0jMIIYaMCsx4l10zN7z1rD8f+Tu26qLL5MiZFDDMIAuRLCDvc319GjVroW6+Tp/ZbtNhsTaUWbqOQNVVpI9hgj1EA+VXLNrpWS7J8NTD4ayvd2xcVIZwozMZ1JeJNXZxNVqxe4jP8X7RpiBicJctN3Zz2swZQQQ+QMATyaG929cpxfDrllYa2b1tO6Ny4qdyFF1sqhXJ1bc/WGmsQY13Gr3cYu41zRSzvKwTld1cfWX7JH71zeE7c3lfIbiLblQ30RDAIWa1rmYakiTHq2rHhumK7E41LNi1bvJiSzFZZEZcykLIAhiQC0rJAjmJIFQu0XavEXYS4lw2/o2U98wCqPRAKr4fCVU5i2upzeEjNcVxWdrjBlAkQuxIWQoy8pksddyTzo+G3VN1JLCSoBUEqQBJBDGTy02Eeqld9lV5NF/phhP9XxP/ABLf/wAVCs73Vvq3uFHTtB7cTY8R4jhxgMPYtvZzKcVca3nRgned7kUM0qSBcABB+ruKxuGQrdsnNaVVZSxN620rmEkrJBEE6QeYrXnsPYOz3QPWhn2MlN3OwFrlduDbdbZ+IUeVRTfb/wBf2VqZC7ZuXLrtNoBnYwbtsAZjOXeAIMbVa3znwq2e8tMe9d8vzhRByBR4WMaydR9gdan3uwPTEADnNnn09IVFPYi7rluWzrztxp1nWBScW/n/AF/YUZq3w64GIm2NwQb9obTOmaeVW+MwrHB2bINrMj3Gu/SoMkmEzGY1BJ06danYXsZdDC5ceyLaHxElvEd8oECTqOYjQmKcfsXqfFbAHP6RCJnWCDHPfy84b28r/H9jMw1rulhlRpJlluq8gwAPo20gqTr18qWtywfqt72P5mtH2A7KpjL1xLmY2VQtKkqcwYBNSOhYxW1v/JPhGM97iAfJ0/NKtLyJo5MbloZYz6eox6gRBpQWy3pZlEn7Ouuv1fzrpbfJbYQgJdvEFtZ7owIOuqeoadafu/JgrARiCAAQA1m22hcvqdNfFEjkAKdE14OZoLIMrcI8oBHqgHzpGJuW3UKHy+LbL0HPWI1/lzro2M+TJ2GX5ykcv6uQfeLlR7XyXXQNMQhOu9sgbj+IydN6lxXYqZgcJg1Uhu9UxJUEQJjQxrPWKtLGMGaGuDM3RmjymRAESTt8a0F/5Kb8aXbUyebr/wDwarx8mWLzMoezmCg/2j7MSBr3Q+y1S4KXY2rG8FjYjKRlBkbCBERBAjn7zTWGRVNwswILsVlh6JAgfjpU1Pk0xo3W2R5XY/FRpTeK7BYvLBw/i+0LqQPYXpQxqMrROrRW8TXOF7sBp15AgAnUEmNx8Kr0wl2TIYA9CCI5AgH8JrQ4fsRilfx4W6yazku258om5r7aY4p2UxQI7rD4rLzz5CfXKuZrRqxq0Q8QHCArLEHYIeh3ncaD161Y9mHLXLneAoAqxmUISZM+vYVGw/ZfEIB3lvErME5bLvPT0VOvv3pOK4fcQNFvGmNj3DKD11KaVMcevIcvg14ReRHvFUnDOPTiVUaKzgZWHhYQYzAiGG+h3mqDD4K96TriFloWbTbcyxIA0mp3A7eI+eWEYMU762JI3XOOU8xRkSlwydS64txdTduojAKzHKQIRSpzA+UEGP0qCvF7tvA3nRmVlddnYek+o0P8U+2qDE4i6124ZOXOxgdCxI29Yqwv4s/NYtsrsWlwNS06eFeYGvKKyjjUHY6rg1PBEF6wpvM5lzJza7CBJqBi8EXAZZZVQEhHymREyQh1AIIB10PlVLwlb10svf5FEyLfPRdoOh8W8cqu+0/BWwOIVLGe5a7lXfOA2TvFylSeh0EnbWtskW6ZC/ZoeyLLhlvZbbCO7VZIzG3cKkKTOoDOTy3263nCMFaNvLewYvW5BQeGV0Jk5m3huXU1S2UVYhboF0iZLusqUaTmd8gliNDE6chW1wxhFH70gflVR5SBPkpV4Rwu4SP6MeVMNGUQek96OnKoWPwuEwFy3fwmFaw5lMzNm9MqCApuspMHYjloRFWXEeMJhLAuOjN3uIuqMpQHQtHpsOh21qq7WYpXv4dVylrd4KcxyoHbumCM2UnUEbTAaY0FEuuHyaO6uiDhOz+AvW/oLDJeRUzMHIUiGJgKxjfeZPurOWMbibeNOHIY2BfFuLge6uUFh3gNwmH0HiEa9DW77PEBEREyyIygqMoJnSdWAWByneq7jWDwGFvB2ts192FwxdYarI7x8zhVXxH166GDCj1bDdrgexdvE3catmxfyAYZLuUiQfpryHQyJhRyq1ZcT3YuIysMh8JnOzKxmIBG3lyouEcXsG73itluhDaGZtAAS7AAmMwZ289txFXuAxbWRFswNoOs6z+daJeGLZfJzvthisarlcl7uXtqQMj5B4QrLmyxrBkT9aYqqt9qLltMMGdlVZH9oxzIjgEEanMAwUSDtz1rsv8AT93X0df4T+ZrAcW7G4S5cfEYvE4hJktdDWxkJYEQBa0GaIjasp4pXdgteil7Y467etOUUMvdEtOrlV0nw7aSSNIK1zHLvy1kTAG2mv7Gomuv/MsMHuW7GJGIDWLge4zKSJtPAdAAFEe/2VzDimIXNqVOUkBckA+bKraez86zi3dMqKrggY2w6t41gHbYjrAgwOsaVPwWOulDC5lUaAgFRM+OD4WYDYGfZGsHvmNs/Z1HkCTMKOXP2UvCXGPdhmfLm5NoMoiQOsGPbV1fZTXBfZrn+tYP3r/2UKlfMcN/et7x+lClqvAtTbHHqB9Lh8Ra8+77xfvWi5j1il4fG4ZyYxNrN0dwhHscLWqFNXsDauiLltHHR0Vx7iK0oqytXgj3AGVlfzVlI9WhI8qWnArg9JSV0OURyjQTtz1M01iOxWDYgrbNo9bLta5/ZBy8ulO2ezbr/Y43FpyhrouL12Kz8aVBZHxXCsQxnKQNgAYCjXVQDv4j5zz3Joe1HBsa1spass/eHxEZAVWNpJG+2nnrrFaNsFj7ZkcQDKD6LYVWJ/xd5Vf/AKS4tGYNctsEWT9CFLH1g6UaoWwXyccGv4S3da9ZZXcoAPCTlUNJ8JPNh51rXxLf3dz7jfpWNT5Qb6i0WtWmzzMZl2AOmp61IwnyjM2WcOviz7XCIyso+z/F8KYN2aX5z1S5/wAN/wDtp/51/C/tRh+IqJwjtEbwnJl1j0p/KrlcToTHx/lTFVFddxQ/en40tMWgHpD3irYGiJoAqmxqfaX3ihavofrD3irWB0ojZU7qPcKAoiZxTGYE1YHBofqL90fpRfMLf92n3R+lAUMLFN3o1qX8zt/YX3Cg3D7Z+qPw/CgCJhrahQFAAAEAaACNAByFKuRT/wAxTz+8w/OibhyH7X3m/WihjFpKTidAI3zJr/jFSU4ag2zfeP61G4ja7rIymfGoIaGEQTs0jkNamTUU2xfBScbwAuSCTDOpZTqCM6Lp0mY9WanOLvatKGKLA5BV5wo0MD63wpxnFw3DBWLuHEBtIN23oBHVmPtqTxLgVu7lVy5BOokcgW6dVFTFqSuI6ow9+4tzMQgWGkAZZgQDqvKNY8qgdquINkv3BDHu7C+LxiO+ylSDyhzpW2s9jLALZWuqQcvpKRBQHUFY3Y/CqrEdgUdrljv7mV0VzKoYK3ZAEAaSJrRPiiHHmzL9iMe1y1eLgZbZshIkeldVnG+g8CaCtXc4s5ThxLZe9AzjYNLpv19Iio/D+wzYZLltcQCGKsZsxsQQB9J/B8fenjXCDkwbrcg4dbixlkPDrqddPQ+NPhUkQ1+Tf6N/Z4HhsQvd37QdFvXygJYZWF1hIgj1ViO2XDhYuXrZd8zXhiEIQZoY2Ut939V8uTJrsUBPpSRd7b3EWMgkNceQ0Sbjl+YOxOlXOM40OIW7LtaFsrcVdGzHxXEkqYGU+D4+9NcluVxaRzC5xnS2XJRkuGW18IJEmBAAXw+esRV5gMP87tm+bghJOSI0kGDJ0WNYETCxSsRwVbEd0Ye6xGYgtlK2bjghScv/AIZG31zrVnwzBZcRcS2xRVS24UaCLjXAQAIiDakf7beUcybi7qzR4Wy5s8IVbhYhTswhQpFzXM5IG5ECd4masC1M2b5iHgkcwMoPs1ojd8q64yj8GLxyQ5nqi4n2lwU3LF66v2biFX8jEgerY1bsa4r21tg4zFH+NPii1UnwKCt8nUOG4zB3rlu3aCvbyPbPd+EjNbKwx0J0nnzp3/6a8JdGZi1vu4Nwi+YSZ1Y3JAGk61g/ku0uf7xf+Q1sOHdo1uW8Wr2SUuXO7Yd6RIFxwYbLIkGPKsk+WWk7aRX8V+TXALYu3MNiS9xUdgjXbDrGUjNKqsRIaSY08651bwUYfDXdMxvXkeN/DlZJ5HZ63uO4FbCgI1yFNz0yrnxFRAhFEaNpH1jTKcGV8IEkqAUuafaZHnT31jLPFPkd+SN/Q+I/vU+7d/8AkoVd69fx/Wjo97H5DY//2Q=="/>
          <p:cNvSpPr>
            <a:spLocks noChangeAspect="1"/>
          </p:cNvSpPr>
          <p:nvPr/>
        </p:nvSpPr>
        <p:spPr>
          <a:xfrm>
            <a:off x="155575" y="-1676400"/>
            <a:ext cx="7153275" cy="3495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47118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1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71438"/>
            <a:ext cx="3387725" cy="1747837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094377"/>
            </a:outerShdw>
          </a:effectLst>
        </p:spPr>
      </p:pic>
      <p:pic>
        <p:nvPicPr>
          <p:cNvPr id="4712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914525"/>
            <a:ext cx="3387725" cy="2090738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094377"/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7141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Bukan Biaya Fiskal (Pasal 9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42938"/>
            <a:ext cx="7854950" cy="5929312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44500" lvl="1" indent="-444500" algn="just" eaLnBrk="1" hangingPunct="1">
              <a:lnSpc>
                <a:spcPct val="70000"/>
              </a:lnSpc>
              <a:buSzPct val="85000"/>
            </a:pPr>
            <a:r>
              <a:rPr lang="en-US" altLang="x-none" sz="2600" dirty="0"/>
              <a:t> </a:t>
            </a:r>
            <a:r>
              <a:rPr sz="2600" dirty="0"/>
              <a:t>c. 	</a:t>
            </a:r>
            <a:r>
              <a:rPr lang="en-US" altLang="x-none" sz="2600" dirty="0"/>
              <a:t>Pembentukan/pemupukan Dana </a:t>
            </a:r>
            <a:r>
              <a:rPr lang="en-US" altLang="x-none" sz="3200" b="1" u="sng" dirty="0"/>
              <a:t>Cadangan</a:t>
            </a:r>
            <a:r>
              <a:rPr lang="en-US" altLang="x-none" sz="2600" dirty="0"/>
              <a:t>, </a:t>
            </a:r>
            <a:r>
              <a:rPr lang="en-US" altLang="x-none" sz="2600" i="1" dirty="0"/>
              <a:t>kecuali:</a:t>
            </a:r>
            <a:endParaRPr sz="2600" i="1" dirty="0"/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r>
              <a:rPr lang="en-US" altLang="x-none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1.  	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Cadangan Piutang Tak Tertagih utk usaha </a:t>
            </a:r>
            <a:r>
              <a:rPr lang="en-US" altLang="x-none" sz="24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Bank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dan 	badan </a:t>
            </a: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usaha lain yg menyalurkan kredit, SGU dg 	Hak Opsi, 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perusahaan pembiayaan konsumen, dan 	perusahaan anjak piutang;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2.  	Cadangan utk usaha </a:t>
            </a:r>
            <a:r>
              <a:rPr lang="en-US" altLang="x-none" sz="24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Asuransi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termasuk 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cadangan 	bantuan sosial yg dibentuk oleh Badan 	penyelenggara Jaminan Sosial (BPJS)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3.  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pt-BR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Cadangan penjaminan utk Lembaga Penjamin 		Simpanan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4.  	</a:t>
            </a:r>
            <a:r>
              <a:rPr lang="pt-BR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Cadangan biaya </a:t>
            </a:r>
            <a:r>
              <a:rPr lang="pt-BR" altLang="x-none" sz="24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Reklamasi</a:t>
            </a:r>
            <a:r>
              <a:rPr lang="pt-BR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utk usaha 	pertambangan;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5.  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pt-BR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Cadangan biaya penanaman kembali untuk usaha 	kehutanan; </a:t>
            </a:r>
            <a:r>
              <a:rPr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pt-BR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dan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713105" lvl="3" indent="-444500" algn="just" eaLnBrk="1" hangingPunct="1">
              <a:lnSpc>
                <a:spcPct val="70000"/>
              </a:lnSpc>
              <a:buClr>
                <a:srgbClr val="0BD0D9"/>
              </a:buClr>
              <a:buSzPct val="65000"/>
            </a:pPr>
            <a:r>
              <a:rPr sz="2400" i="1" dirty="0"/>
              <a:t>6.		</a:t>
            </a:r>
            <a:r>
              <a:rPr lang="pt-BR" altLang="x-none" sz="2400" i="1" dirty="0"/>
              <a:t>Cadangan biaya penutupan dan pemeliharaan 	tempat pembuangan limbah industri utk usaha 	pengolahan limbah industri</a:t>
            </a:r>
            <a:r>
              <a:rPr lang="pt-BR" altLang="x-none" sz="2400" dirty="0"/>
              <a:t>,</a:t>
            </a:r>
            <a:endParaRPr sz="2400" dirty="0"/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yg ketentuan &amp; syaratnya diatur dg atau berdasarkan </a:t>
            </a:r>
            <a:r>
              <a:rPr lang="en-US" altLang="en-US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PMK</a:t>
            </a:r>
            <a:r>
              <a:rPr lang="en-US" altLang="en-US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endParaRPr lang="id-ID" altLang="ja-JP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44500" lvl="1" indent="-444500" algn="just" eaLnBrk="1" hangingPunct="1">
              <a:lnSpc>
                <a:spcPct val="70000"/>
              </a:lnSpc>
              <a:buSzPct val="85000"/>
            </a:pPr>
            <a:endParaRPr dirty="0"/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indent="-4445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86020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charRg st="51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9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charRg st="229" end="3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7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charRg st="357" end="4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5" end="4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charRg st="415" end="4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0" end="5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charRg st="470" end="5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7" end="6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charRg st="537" end="6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57" end="7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charRg st="657" end="7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71414"/>
            <a:ext cx="8143056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Bukan Biaya Fiskal (Pasal 9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85813"/>
            <a:ext cx="8142288" cy="5715000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lvl="1" indent="-457200" algn="just" eaLnBrk="1" hangingPunct="1">
              <a:lnSpc>
                <a:spcPct val="90000"/>
              </a:lnSpc>
              <a:buSzPct val="85000"/>
            </a:pPr>
            <a:r>
              <a:rPr lang="en-US" altLang="x-none" sz="2200" dirty="0"/>
              <a:t> </a:t>
            </a:r>
            <a:r>
              <a:rPr sz="2200" dirty="0"/>
              <a:t>d. 	</a:t>
            </a:r>
            <a:r>
              <a:rPr lang="en-US" altLang="x-none" sz="2200" dirty="0"/>
              <a:t>P</a:t>
            </a:r>
            <a:r>
              <a:rPr lang="en-US" altLang="x-none" dirty="0"/>
              <a:t>remi asuransi kesehatan, asuransi kecelakaan, asuransi jiwa, asuransi dwiguna, &amp; asuransi bea siswa, yg dibayar oleh WP OP, </a:t>
            </a:r>
            <a:r>
              <a:rPr lang="en-US" altLang="x-none" sz="3200" u="sng" dirty="0"/>
              <a:t>kecuali jika dibayar oleh pemberi kerja</a:t>
            </a:r>
            <a:r>
              <a:rPr lang="en-US" altLang="x-none" dirty="0"/>
              <a:t> </a:t>
            </a:r>
            <a:r>
              <a:rPr lang="en-US" altLang="x-none" sz="2800" i="1" dirty="0"/>
              <a:t>dan premi tersebut dihitung sbg penghasilan bagi WP yg bersangkutan;</a:t>
            </a:r>
            <a:endParaRPr lang="en-US" altLang="x-none" sz="2800" i="1" dirty="0"/>
          </a:p>
          <a:p>
            <a:pPr lvl="1" indent="-457200" algn="just" eaLnBrk="1" hangingPunct="1">
              <a:lnSpc>
                <a:spcPct val="90000"/>
              </a:lnSpc>
              <a:buSzPct val="85000"/>
            </a:pPr>
            <a:endParaRPr i="1" dirty="0"/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 </a:t>
            </a: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e.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NATURA &amp; </a:t>
            </a:r>
            <a:r>
              <a:rPr lang="en-US" altLang="x-none" sz="3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KENIKMATAN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 kecuali:</a:t>
            </a:r>
            <a:endParaRPr lang="en-US" altLang="x-none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e.1.	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Peny. Makanan &amp; Minuman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bagi seluruh pegawai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e.2.	Natura &amp; Kenikmatan di 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Daerah Tertentu</a:t>
            </a:r>
            <a:endParaRPr lang="en-US" altLang="x-none" sz="2200" u="sng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e.3.	Natura &amp; Kenikmatan 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yg berkaitan dg pelaksanaan </a:t>
            </a:r>
            <a:r>
              <a:rPr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pekerjaan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yg ditetapkan dg </a:t>
            </a:r>
            <a:r>
              <a:rPr lang="en-US" altLang="en-US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PMK</a:t>
            </a:r>
            <a:r>
              <a:rPr lang="en-US" altLang="en-US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e.4.	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Mobil Dinas &amp; pemeliharaan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utk pegawai tertentu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e.5.	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Sarana antar-jemput karyawan</a:t>
            </a:r>
            <a:endParaRPr lang="en-US" altLang="x-none" sz="2200" u="sng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e.6.	Handphone &amp; pulsa utk pegawai tertentu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9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88068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0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charRg st="240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6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charRg st="276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8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charRg st="328" end="3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3" end="4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charRg st="373" end="4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2" end="5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charRg st="462" end="5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6" end="5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charRg st="516" end="5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1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charRg st="551" end="5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6" end="5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charRg st="596" end="5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71414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Bukan Biaya Fiskal (Pasal 9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85813"/>
            <a:ext cx="7854950" cy="55006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lvl="1" indent="-457200" algn="just" eaLnBrk="1" hangingPunct="1">
              <a:lnSpc>
                <a:spcPct val="80000"/>
              </a:lnSpc>
              <a:buSzPct val="85000"/>
            </a:pPr>
            <a:r>
              <a:rPr lang="en-US" altLang="x-none" sz="2000" dirty="0"/>
              <a:t> </a:t>
            </a:r>
            <a:r>
              <a:rPr sz="2000" dirty="0"/>
              <a:t>f. 	</a:t>
            </a:r>
            <a:r>
              <a:rPr lang="en-US" altLang="x-none" sz="2800" u="sng" dirty="0"/>
              <a:t>J</a:t>
            </a:r>
            <a:r>
              <a:rPr lang="en-US" altLang="x-none" sz="3200" u="sng" dirty="0"/>
              <a:t>umlah yg melebihi kewajaran</a:t>
            </a:r>
            <a:r>
              <a:rPr lang="en-US" altLang="x-none" dirty="0"/>
              <a:t> yg dibayarkan kepada Pemegang Saham / kepada pihak yg mempunyai hubungan istimewa sbg imbalan sehub. dg pekerjaan yg dilakukan;</a:t>
            </a:r>
            <a:endParaRPr dirty="0"/>
          </a:p>
          <a:p>
            <a:pPr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g. 	</a:t>
            </a:r>
            <a:r>
              <a:rPr lang="en-US" altLang="x-none" sz="28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Harta yg di-hibahkan, bantuan/sumbangan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	&amp; Warisan sebagaimana dimaksud dlm Pasal 4 (3) </a:t>
            </a: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huruf a &amp; huruf b, 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kecuali sumbangan sebagaimana </a:t>
            </a:r>
            <a:r>
              <a:rPr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dimaksud dlm Pasal 6 (1) huruf i  s.d. huruf m serta 	zakat 	yg diterima oleh badan amil zakat / lembaga 	amil zakat yg dibentuk / disahkan oleh pemerintah / 	sumbangan keagamaan yg sifatnya wajib bagi 	pemeluk agama yg diakui di Indonesia, yg diterima 	oleh lembaga 	keagamaan yg dibentuk / disahkan 	oleh pemerintah, yg ketentuannya diatur dg atau 	berdasarkan </a:t>
            </a:r>
            <a:r>
              <a:rPr lang="en-US" altLang="en-US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PP</a:t>
            </a:r>
            <a:r>
              <a:rPr lang="en-US" altLang="en-US" sz="2400" i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id-ID" altLang="ja-JP"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	</a:t>
            </a:r>
            <a:endParaRPr lang="id-ID" altLang="ja-JP"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90116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2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charRg st="162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4" end="6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charRg st="164" end="6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267869"/>
            <a:ext cx="7851648" cy="482207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Bukan Biaya Fiskal (Pasal 9 ayat 1)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538480" lvl="1" indent="-538480" algn="just" eaLnBrk="1" hangingPunct="1">
              <a:lnSpc>
                <a:spcPct val="80000"/>
              </a:lnSpc>
              <a:buSzPct val="85000"/>
            </a:pPr>
            <a:r>
              <a:rPr lang="en-US" altLang="x-none" sz="2200" dirty="0"/>
              <a:t> </a:t>
            </a:r>
            <a:r>
              <a:rPr sz="2200" dirty="0"/>
              <a:t>h. 	</a:t>
            </a:r>
            <a:r>
              <a:rPr lang="en-US" altLang="x-none" sz="3200" dirty="0"/>
              <a:t>Pajak Penghasilan</a:t>
            </a:r>
            <a:r>
              <a:rPr lang="en-US" altLang="x-none" dirty="0"/>
              <a:t>;</a:t>
            </a:r>
            <a:endParaRPr dirty="0"/>
          </a:p>
          <a:p>
            <a:pPr marL="538480" indent="-53848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lvl="1" indent="-538480" algn="just" eaLnBrk="1" hangingPunct="1">
              <a:lnSpc>
                <a:spcPct val="80000"/>
              </a:lnSpc>
              <a:buSzPct val="85000"/>
            </a:pPr>
            <a:r>
              <a:rPr lang="en-US" altLang="x-none" dirty="0"/>
              <a:t> </a:t>
            </a:r>
            <a:r>
              <a:rPr dirty="0"/>
              <a:t>i. 	</a:t>
            </a:r>
            <a:r>
              <a:rPr lang="en-US" altLang="x-none" dirty="0"/>
              <a:t>Biaya yg dibebankan / dikeluarkan </a:t>
            </a:r>
            <a:r>
              <a:rPr lang="en-US" altLang="x-none" sz="3200" u="sng" dirty="0"/>
              <a:t>utk kepentingan pribadi Wajib Pajak</a:t>
            </a:r>
            <a:r>
              <a:rPr lang="en-US" altLang="x-none" dirty="0"/>
              <a:t> / orang yg menjadi tanggungannya;</a:t>
            </a:r>
            <a:endParaRPr dirty="0"/>
          </a:p>
          <a:p>
            <a:pPr marL="538480" indent="-53848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lvl="1" indent="-538480" algn="just" eaLnBrk="1" hangingPunct="1">
              <a:lnSpc>
                <a:spcPct val="80000"/>
              </a:lnSpc>
              <a:buSzPct val="85000"/>
            </a:pPr>
            <a:r>
              <a:rPr lang="en-US" altLang="x-none" dirty="0"/>
              <a:t> </a:t>
            </a:r>
            <a:r>
              <a:rPr dirty="0"/>
              <a:t>j. 	</a:t>
            </a:r>
            <a:r>
              <a:rPr lang="en-US" altLang="x-none" dirty="0"/>
              <a:t>Gaji yg dibayarkan kepada </a:t>
            </a:r>
            <a:r>
              <a:rPr lang="en-US" altLang="x-none" sz="3200" u="sng" dirty="0"/>
              <a:t>anggota Persekutuan, Firma, atau Perseroan Komanditer</a:t>
            </a:r>
            <a:r>
              <a:rPr lang="en-US" altLang="x-none" dirty="0"/>
              <a:t> yg modalnya tdk terbagi atas saham;</a:t>
            </a:r>
            <a:endParaRPr dirty="0"/>
          </a:p>
          <a:p>
            <a:pPr marL="538480" indent="-53848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 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lvl="1" indent="-538480" algn="just" eaLnBrk="1" hangingPunct="1">
              <a:lnSpc>
                <a:spcPct val="80000"/>
              </a:lnSpc>
              <a:buSzPct val="85000"/>
            </a:pPr>
            <a:r>
              <a:rPr lang="en-US" altLang="x-none" dirty="0"/>
              <a:t> </a:t>
            </a:r>
            <a:r>
              <a:rPr dirty="0"/>
              <a:t>k. 	</a:t>
            </a:r>
            <a:r>
              <a:rPr lang="en-US" altLang="x-none" dirty="0"/>
              <a:t>Sanksi Administrasi berupa </a:t>
            </a:r>
            <a:r>
              <a:rPr lang="en-US" altLang="x-none" u="sng" dirty="0"/>
              <a:t>BUNGA, DENDA, DAN KENAIKAN SERTA SANKSI PIDANA</a:t>
            </a:r>
            <a:r>
              <a:rPr lang="en-US" altLang="x-none" dirty="0"/>
              <a:t> berupa denda yg berkenaan dg pelaksanaan perundang-undangan di bidang perpajakan.</a:t>
            </a:r>
            <a:endParaRPr dirty="0"/>
          </a:p>
          <a:p>
            <a:pPr marL="538480" lvl="1" indent="-538480" algn="just" eaLnBrk="1" hangingPunct="1">
              <a:lnSpc>
                <a:spcPct val="80000"/>
              </a:lnSpc>
              <a:buSzPct val="85000"/>
            </a:pPr>
            <a:r>
              <a:rPr sz="2600" dirty="0"/>
              <a:t>	</a:t>
            </a:r>
            <a:endParaRPr sz="2600" dirty="0"/>
          </a:p>
          <a:p>
            <a:pPr marL="538480" indent="-53848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indent="-53848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538480" indent="-538480" algn="just" eaLnBrk="1" hangingPunct="1">
              <a:lnSpc>
                <a:spcPct val="8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92164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charRg st="24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charRg st="26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5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charRg st="135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7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charRg st="137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8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charRg st="258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0" end="4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charRg st="260" end="4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1" end="4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charRg st="421" end="4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Rectangle 2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4211" name="Rectangle 3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4212" name="Rectangle 4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4213" name="Rectangle 5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4214" name="Rectangle 12"/>
          <p:cNvSpPr/>
          <p:nvPr/>
        </p:nvSpPr>
        <p:spPr>
          <a:xfrm>
            <a:off x="2249488" y="531813"/>
            <a:ext cx="271462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4215" name="AutoShape 17"/>
          <p:cNvSpPr/>
          <p:nvPr/>
        </p:nvSpPr>
        <p:spPr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PENYUSUTAN FISKAL (Pasal 11)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625" y="1285875"/>
          <a:ext cx="8358188" cy="5340350"/>
        </p:xfrm>
        <a:graphic>
          <a:graphicData uri="http://schemas.openxmlformats.org/drawingml/2006/table">
            <a:tbl>
              <a:tblPr/>
              <a:tblGrid>
                <a:gridCol w="477838"/>
                <a:gridCol w="2627312"/>
                <a:gridCol w="1590675"/>
                <a:gridCol w="1752600"/>
                <a:gridCol w="1909763"/>
              </a:tblGrid>
              <a:tr h="846238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Kelompok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Harta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Berwujud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rowSpan="2"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Masa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Manfaat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Tarif penyusutan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</a:tr>
              <a:tr h="548705"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Garis Lurus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Saldo Menurun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690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I.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Bukan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bangunan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 tahun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 tahun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16 tahun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20 tahun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25 %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12,5%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6,25%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12,5%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12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II.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Bangunan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Permanen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Tidak Permanen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20 tahun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 tahun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12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Dasar Penyusutan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Harga Perolehan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Nilai Sisa Buku Fiskal Awal Tahun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4237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267868"/>
            <a:ext cx="7851648" cy="482207"/>
          </a:xfrm>
          <a:ln>
            <a:miter lim="800000"/>
          </a:ln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Bukan Biaya Fiskal (PP 138 Tahun 2000)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4438"/>
            <a:ext cx="7854950" cy="5072062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57200" indent="-457200" algn="just" eaLnBrk="1" hangingPunct="1">
              <a:lnSpc>
                <a:spcPct val="90000"/>
              </a:lnSpc>
              <a:buClrTx/>
              <a:buSzPct val="95000"/>
              <a:buFont typeface="Wingdings 2" panose="05020102010507070707" pitchFamily="18" charset="2"/>
              <a:buAutoNum type="alphaLcPeriod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Nilai residu tidak diakui. (Diakhir masa manfaat, susutkan sekaligus)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  <a:buFont typeface="Wingdings 2" panose="05020102010507070707" pitchFamily="18" charset="2"/>
              <a:buAutoNum type="alphaLcPeriod" startAt="2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Tanah tidak disusutkan.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  <a:buFont typeface="Wingdings 2" panose="05020102010507070707" pitchFamily="18" charset="2"/>
              <a:buAutoNum type="alphaLcPeriod" startAt="3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Aktiva Tetap yang diperoleh sebelum tahun 2001, pada tahun perolehannya disusutkan setahun penuh.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  <a:buFont typeface="Wingdings 2" panose="05020102010507070707" pitchFamily="18" charset="2"/>
              <a:buAutoNum type="alphaLcPeriod" startAt="4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Aktiva tetap yang diperoleh sejak 1 Januari 2001, pada tahun perolehannya, disusutkan mulai bulan perolehan.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ClrTx/>
              <a:buSzPct val="95000"/>
            </a:pPr>
            <a:r>
              <a:rPr sz="24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e. 	Pengelompokkan aktiva tetap sesuai masa manfaatnya diatur di PMK 96/PMK.03/2009. </a:t>
            </a: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24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19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7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70000"/>
              </a:lnSpc>
              <a:buClr>
                <a:srgbClr val="0BD0D9"/>
              </a:buClr>
              <a:buSzPct val="95000"/>
            </a:pPr>
            <a:endParaRPr sz="7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96260" name="AutoShape 17"/>
          <p:cNvSpPr/>
          <p:nvPr/>
        </p:nvSpPr>
        <p:spPr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PENYUSUTAN FISKAL (Pasal 11)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charRg st="7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6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charRg st="96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5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charRg st="195" end="3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5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charRg st="305" end="3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2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8307" name="Rectangle 3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8308" name="Rectangle 4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8309" name="Rectangle 5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8310" name="Rectangle 11"/>
          <p:cNvSpPr/>
          <p:nvPr/>
        </p:nvSpPr>
        <p:spPr>
          <a:xfrm>
            <a:off x="1117600" y="6529388"/>
            <a:ext cx="69088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8311" name="Rectangle 12"/>
          <p:cNvSpPr/>
          <p:nvPr/>
        </p:nvSpPr>
        <p:spPr>
          <a:xfrm>
            <a:off x="2249488" y="531813"/>
            <a:ext cx="271462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98312" name="AutoShape 17"/>
          <p:cNvSpPr/>
          <p:nvPr/>
        </p:nvSpPr>
        <p:spPr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AMORTISASI FISKAL (Pasal 11A)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7188" y="1571625"/>
          <a:ext cx="8358188" cy="4857750"/>
        </p:xfrm>
        <a:graphic>
          <a:graphicData uri="http://schemas.openxmlformats.org/drawingml/2006/table">
            <a:tbl>
              <a:tblPr/>
              <a:tblGrid>
                <a:gridCol w="477837"/>
                <a:gridCol w="2627313"/>
                <a:gridCol w="1590675"/>
                <a:gridCol w="1752600"/>
                <a:gridCol w="1909762"/>
              </a:tblGrid>
              <a:tr h="858838">
                <a:tc rowSpan="2"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Kelompok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Harta </a:t>
                      </a: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Tak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Berwujud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rowSpan="2" hMerge="1"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Masa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Manfaat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Tarif penyusutan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</a:tr>
              <a:tr h="560388"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Garis Lurus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Saldo Menurun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171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Kelompok 1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Kelompok 2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Kelompok 3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Kelompok 4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 tahun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 tahun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16 tahun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 tahun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25 %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12,5%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6,25%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5%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50%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12,5%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171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Dasar Penyusutan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Harga Perolehan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Nilai Sisa Buku Fiskal Awal Tahun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98345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33400" y="267868"/>
            <a:ext cx="7851648" cy="482207"/>
          </a:xfrm>
          <a:ln>
            <a:miter lim="800000"/>
          </a:ln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" bIns="0" numCol="1" anchor="b" anchorCtr="0" compatLnSpc="1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Bukan Biaya Fiskal (PP 138 Tahun 2000)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4438"/>
            <a:ext cx="7854950" cy="5072062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631825" lvl="1" indent="-537845" algn="just" eaLnBrk="1" hangingPunct="1">
              <a:lnSpc>
                <a:spcPct val="80000"/>
              </a:lnSpc>
              <a:buClrTx/>
              <a:buSzPct val="85000"/>
              <a:buFont typeface="Wingdings 2" panose="05020102010507070707" pitchFamily="18" charset="2"/>
              <a:buAutoNum type="alphaLcPeriod"/>
            </a:pPr>
            <a:r>
              <a:rPr sz="2000" dirty="0"/>
              <a:t>Amortisasi dimulai pada bulan dilakukannya pengeluaran.</a:t>
            </a:r>
            <a:endParaRPr sz="2000" dirty="0"/>
          </a:p>
          <a:p>
            <a:pPr marL="631825" lvl="1" indent="-537845" algn="just" eaLnBrk="1" hangingPunct="1">
              <a:lnSpc>
                <a:spcPct val="80000"/>
              </a:lnSpc>
              <a:buClrTx/>
              <a:buSzPct val="85000"/>
            </a:pPr>
            <a:endParaRPr sz="2000" dirty="0"/>
          </a:p>
          <a:p>
            <a:pPr marL="631825" lvl="1" indent="-537845" algn="just" eaLnBrk="1" hangingPunct="1">
              <a:lnSpc>
                <a:spcPct val="80000"/>
              </a:lnSpc>
              <a:buClrTx/>
              <a:buSzPct val="85000"/>
              <a:buFont typeface="Wingdings 2" panose="05020102010507070707" pitchFamily="18" charset="2"/>
              <a:buAutoNum type="alphaLcPeriod" startAt="2"/>
            </a:pPr>
            <a:r>
              <a:rPr sz="2000" dirty="0"/>
              <a:t>Untuk harta tidak berwujud yang masa manfaatnya tidak tercantum pada kelompok masa manfaat yang ada, maka menggunakan masa manfaat yang terdekat.</a:t>
            </a:r>
            <a:endParaRPr sz="2000" dirty="0"/>
          </a:p>
          <a:p>
            <a:pPr marL="631825" lvl="1" indent="-537845" algn="just" eaLnBrk="1" hangingPunct="1">
              <a:lnSpc>
                <a:spcPct val="80000"/>
              </a:lnSpc>
              <a:buClrTx/>
              <a:buSzPct val="85000"/>
            </a:pPr>
            <a:endParaRPr sz="2000" dirty="0"/>
          </a:p>
          <a:p>
            <a:pPr marL="631825" lvl="1" indent="-537845" algn="just" eaLnBrk="1" hangingPunct="1">
              <a:lnSpc>
                <a:spcPct val="80000"/>
              </a:lnSpc>
              <a:buClrTx/>
              <a:buSzPct val="85000"/>
            </a:pPr>
            <a:r>
              <a:rPr sz="2000" dirty="0"/>
              <a:t> c. 	Diatur pula amortisasi untuk biaya-biaya tertentu :</a:t>
            </a:r>
            <a:endParaRPr sz="2000" dirty="0"/>
          </a:p>
          <a:p>
            <a:pPr marL="901700" lvl="2" indent="-269875" algn="just" eaLnBrk="1" hangingPunct="1">
              <a:lnSpc>
                <a:spcPct val="80000"/>
              </a:lnSpc>
              <a:buClrTx/>
              <a:buSzPct val="70000"/>
            </a:pPr>
            <a:r>
              <a:rPr sz="2000" dirty="0"/>
              <a:t>- 	Biaya pendirian dan biaya perluasan modal</a:t>
            </a:r>
            <a:endParaRPr sz="2000" dirty="0"/>
          </a:p>
          <a:p>
            <a:pPr marL="901700" lvl="2" indent="-269875" algn="just" eaLnBrk="1" hangingPunct="1">
              <a:lnSpc>
                <a:spcPct val="80000"/>
              </a:lnSpc>
              <a:buClrTx/>
              <a:buSzPct val="70000"/>
            </a:pPr>
            <a:r>
              <a:rPr sz="2000" dirty="0"/>
              <a:t>- 	Biaya Pra Operasi</a:t>
            </a:r>
            <a:endParaRPr sz="2000" dirty="0"/>
          </a:p>
          <a:p>
            <a:pPr marL="901700" lvl="2" indent="-269875" algn="just" eaLnBrk="1" hangingPunct="1">
              <a:lnSpc>
                <a:spcPct val="80000"/>
              </a:lnSpc>
              <a:buClrTx/>
              <a:buSzPct val="70000"/>
            </a:pPr>
            <a:r>
              <a:rPr sz="2000" dirty="0"/>
              <a:t>- 	Biaya memperoleh hak dibidang penambangan minyak dan gas bumi</a:t>
            </a:r>
            <a:endParaRPr sz="2000" dirty="0"/>
          </a:p>
          <a:p>
            <a:pPr marL="901700" lvl="2" indent="-269875" algn="just" eaLnBrk="1" hangingPunct="1">
              <a:lnSpc>
                <a:spcPct val="80000"/>
              </a:lnSpc>
              <a:buClrTx/>
              <a:buSzPct val="70000"/>
            </a:pPr>
            <a:r>
              <a:rPr sz="2000" dirty="0"/>
              <a:t>- 	Biaya memperoleh hak dibidang penambangan selain minyak dan gas bumi</a:t>
            </a:r>
            <a:endParaRPr sz="2000" dirty="0"/>
          </a:p>
          <a:p>
            <a:pPr marL="457200" indent="-457200" algn="just" eaLnBrk="1" hangingPunct="1">
              <a:lnSpc>
                <a:spcPct val="80000"/>
              </a:lnSpc>
              <a:buClrTx/>
              <a:buSzPct val="95000"/>
              <a:buFont typeface="Wingdings 2" panose="05020102010507070707" pitchFamily="18" charset="2"/>
              <a:buAutoNum type="alphaLcPeriod"/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80000"/>
              </a:lnSpc>
              <a:buClrTx/>
              <a:buSzPct val="95000"/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80000"/>
              </a:lnSpc>
              <a:buClrTx/>
              <a:buSzPct val="95000"/>
            </a:pPr>
            <a:r>
              <a:rPr sz="20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60000"/>
              </a:lnSpc>
              <a:buClrTx/>
              <a:buSzPct val="95000"/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60000"/>
              </a:lnSpc>
              <a:buClrTx/>
              <a:buSzPct val="95000"/>
            </a:pPr>
            <a:endParaRPr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60000"/>
              </a:lnSpc>
              <a:buClrTx/>
              <a:buSzPct val="95000"/>
            </a:pPr>
            <a:endParaRPr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60000"/>
              </a:lnSpc>
              <a:buClrTx/>
              <a:buSzPct val="95000"/>
            </a:pPr>
            <a:endParaRPr sz="16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60000"/>
              </a:lnSpc>
              <a:buClrTx/>
              <a:buSzPct val="95000"/>
            </a:pPr>
            <a:endParaRPr sz="6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57200" indent="-457200" algn="just" eaLnBrk="1" hangingPunct="1">
              <a:lnSpc>
                <a:spcPct val="60000"/>
              </a:lnSpc>
              <a:buClrTx/>
              <a:buSzPct val="95000"/>
            </a:pPr>
            <a:endParaRPr sz="6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100356" name="AutoShape 17"/>
          <p:cNvSpPr/>
          <p:nvPr/>
        </p:nvSpPr>
        <p:spPr>
          <a:xfrm>
            <a:off x="723900" y="25400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AMORTISASI FISKAL (Pasal 11A)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7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charRg st="57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4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charRg st="204" end="2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1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charRg st="261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6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charRg st="306" end="3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7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charRg st="327" end="3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2" end="4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charRg st="392" end="4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6" end="4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charRg st="466" end="4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2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2403" name="Rectangle 3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2404" name="Rectangle 4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2405" name="Rectangle 5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2406" name="Rectangle 11"/>
          <p:cNvSpPr/>
          <p:nvPr/>
        </p:nvSpPr>
        <p:spPr>
          <a:xfrm>
            <a:off x="1117600" y="6529388"/>
            <a:ext cx="69088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2407" name="Rectangle 12"/>
          <p:cNvSpPr/>
          <p:nvPr/>
        </p:nvSpPr>
        <p:spPr>
          <a:xfrm>
            <a:off x="2249488" y="531813"/>
            <a:ext cx="271462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2408" name="AutoShape 17"/>
          <p:cNvSpPr/>
          <p:nvPr/>
        </p:nvSpPr>
        <p:spPr>
          <a:xfrm>
            <a:off x="723900" y="254000"/>
            <a:ext cx="7634288" cy="531813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PENILAIAN HARTA (Pasal 10)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1500" y="928688"/>
          <a:ext cx="8143875" cy="5746750"/>
        </p:xfrm>
        <a:graphic>
          <a:graphicData uri="http://schemas.openxmlformats.org/drawingml/2006/table">
            <a:tbl>
              <a:tblPr/>
              <a:tblGrid>
                <a:gridCol w="280988"/>
                <a:gridCol w="2430462"/>
                <a:gridCol w="1752600"/>
                <a:gridCol w="1717675"/>
                <a:gridCol w="1962150"/>
              </a:tblGrid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Transaksi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Penilaian Harta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Jual Beli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Jual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Perolehan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Ada Hub Istimewa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Seharusnya Diterima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Seharusnya Dikeluarkan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Tidak Ada Hub Istimewa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Sesungguhnya Diterima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Sesungguhnya Dikeluarkan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Tukar Menukar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Jual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Perolehan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Seharusnya Diterima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Seharusnya Dikeluarkan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Pengalihan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Perolehan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Restrukturisasi usaha - umum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Seharusnya Diterima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Seharusnya Dikeluarkan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Ilikuidasi, peleburan dll)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(harga pasar)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Restrukturisasi usaha - tertentu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PMK 43/PMK.03/2008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Warisan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Hibah, bantuan sumbangan (ps. 4 (3.a.) UU PPh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 Bukan obyek pajak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Buku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 obyek pajak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Harta sebagai setoran modal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Nilai Pasar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Persediaan dinilai berdasarkan nilai perolehan dengan metode FIFO atau Rata</a:t>
                      </a: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  <a:tr h="230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8742" marR="8742" marT="8742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102535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2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4451" name="Rectangle 3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4452" name="Rectangle 4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4453" name="Rectangle 5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4454" name="Rectangle 11"/>
          <p:cNvSpPr/>
          <p:nvPr/>
        </p:nvSpPr>
        <p:spPr>
          <a:xfrm>
            <a:off x="1117600" y="6529388"/>
            <a:ext cx="69088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4455" name="Rectangle 12"/>
          <p:cNvSpPr/>
          <p:nvPr/>
        </p:nvSpPr>
        <p:spPr>
          <a:xfrm>
            <a:off x="2249488" y="531813"/>
            <a:ext cx="271462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4456" name="AutoShape 17"/>
          <p:cNvSpPr/>
          <p:nvPr/>
        </p:nvSpPr>
        <p:spPr>
          <a:xfrm>
            <a:off x="723900" y="71438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TARIF PASAL 17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WP BADAN (Umum)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14313" y="1071563"/>
          <a:ext cx="8715375" cy="5349875"/>
        </p:xfrm>
        <a:graphic>
          <a:graphicData uri="http://schemas.openxmlformats.org/drawingml/2006/table">
            <a:tbl>
              <a:tblPr/>
              <a:tblGrid>
                <a:gridCol w="857250"/>
                <a:gridCol w="3500437"/>
                <a:gridCol w="993775"/>
                <a:gridCol w="3363913"/>
              </a:tblGrid>
              <a:tr h="9747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UU Lama - s.d. Tahun 2008</a:t>
                      </a:r>
                      <a:endParaRPr kumimoji="0" lang="id-ID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UU Baru - Sejak tahun 2009</a:t>
                      </a:r>
                      <a:endParaRPr kumimoji="0" lang="id-ID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704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Tarif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Lapisan PKP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Tarif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Lapisan PKP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8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s.d. Rp.50 juta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id-I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28%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Untuk semua lapisan PKP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(berlaku tahun 2009)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Rp.50 juta s.d. Rp.100 juta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8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id-I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diatas Rp.</a:t>
                      </a:r>
                      <a:r>
                        <a:rPr kumimoji="0" lang="id-ID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00 juta</a:t>
                      </a: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Untuk semua lapisan PKP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(berlaku sejak 2010)</a:t>
                      </a:r>
                      <a:endParaRPr kumimoji="0" lang="id-ID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4485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57158" y="142852"/>
            <a:ext cx="8358246" cy="660801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Rekonsiliasi Fiskal (format 1)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  <a:ln/>
        </p:spPr>
        <p:txBody>
          <a:bodyPr vert="horz" wrap="square" lIns="0" tIns="45720" rIns="18288" bIns="45720" anchor="t" anchorCtr="0"/>
          <a:p>
            <a:pPr marL="363855" indent="-363855" algn="just" eaLnBrk="1" hangingPunct="1">
              <a:buClr>
                <a:srgbClr val="0BD0D9"/>
              </a:buClr>
              <a:buSzPct val="95000"/>
            </a:pPr>
            <a:endParaRPr lang="en-US" altLang="x-none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88" y="1071563"/>
          <a:ext cx="8358188" cy="4978400"/>
        </p:xfrm>
        <a:graphic>
          <a:graphicData uri="http://schemas.openxmlformats.org/drawingml/2006/table">
            <a:tbl>
              <a:tblPr/>
              <a:tblGrid>
                <a:gridCol w="619125"/>
                <a:gridCol w="2452688"/>
                <a:gridCol w="1428750"/>
                <a:gridCol w="1357312"/>
                <a:gridCol w="1342893"/>
                <a:gridCol w="1157420"/>
              </a:tblGrid>
              <a:tr h="789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id-ID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Uraian</a:t>
                      </a:r>
                      <a:endParaRPr kumimoji="0" lang="id-ID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R/L </a:t>
                      </a:r>
                      <a:r>
                        <a:rPr kumimoji="0" lang="id-ID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Komersial</a:t>
                      </a:r>
                      <a:endParaRPr kumimoji="0" lang="id-ID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Koreksi Positif</a:t>
                      </a:r>
                      <a:endParaRPr kumimoji="0" lang="id-ID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Koreksi Negatif</a:t>
                      </a:r>
                      <a:endParaRPr kumimoji="0" lang="id-ID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R/L Fiskal</a:t>
                      </a:r>
                      <a:endParaRPr kumimoji="0" lang="id-ID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Penjualan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5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HPP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5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Laba Bruto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21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Biaya Umum Adm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5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Biaya Penjualan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5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Laba Operasi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2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Pend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 (Biaya) Luar Usaha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5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id-ID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Laba Bersih</a:t>
                      </a:r>
                      <a:endParaRPr kumimoji="0" 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91439" marR="91439" marT="43284" marB="432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48204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Rectangle 2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6499" name="Rectangle 3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6500" name="Rectangle 4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6501" name="Rectangle 5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6502" name="Rectangle 11"/>
          <p:cNvSpPr/>
          <p:nvPr/>
        </p:nvSpPr>
        <p:spPr>
          <a:xfrm>
            <a:off x="1117600" y="6529388"/>
            <a:ext cx="69088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6503" name="Rectangle 12"/>
          <p:cNvSpPr/>
          <p:nvPr/>
        </p:nvSpPr>
        <p:spPr>
          <a:xfrm>
            <a:off x="2249488" y="531813"/>
            <a:ext cx="271462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6504" name="AutoShape 17"/>
          <p:cNvSpPr/>
          <p:nvPr/>
        </p:nvSpPr>
        <p:spPr>
          <a:xfrm>
            <a:off x="723900" y="254000"/>
            <a:ext cx="7991475" cy="889000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TARIF PASAL 17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WP BADAN (Umum)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305" name="AutoShape 17"/>
          <p:cNvSpPr>
            <a:spLocks noChangeArrowheads="1"/>
          </p:cNvSpPr>
          <p:nvPr/>
        </p:nvSpPr>
        <p:spPr bwMode="auto">
          <a:xfrm>
            <a:off x="857250" y="1571625"/>
            <a:ext cx="7929563" cy="857250"/>
          </a:xfrm>
          <a:prstGeom prst="roundRect">
            <a:avLst>
              <a:gd name="adj" fmla="val 124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round/>
          </a:ln>
        </p:spPr>
        <p:txBody>
          <a:bodyPr wrap="none"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 LEBIH RENDAH DARIPADA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TARIF UMUM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6" name="AutoShape 17"/>
          <p:cNvSpPr>
            <a:spLocks noChangeArrowheads="1"/>
          </p:cNvSpPr>
          <p:nvPr/>
        </p:nvSpPr>
        <p:spPr bwMode="auto">
          <a:xfrm>
            <a:off x="857250" y="2643188"/>
            <a:ext cx="8001000" cy="2214563"/>
          </a:xfrm>
          <a:prstGeom prst="roundRect">
            <a:avLst>
              <a:gd name="adj" fmla="val 124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round/>
          </a:ln>
        </p:spPr>
        <p:txBody>
          <a:bodyPr wrap="none" lIns="90488" tIns="44450" rIns="90488" bIns="44450" anchor="ctr"/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SYARAT :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40% SAHAM DIPERDAGANGKAN DI BURSA 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EFEK INDONESIA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defRPr/>
            </a:pP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SYARAT LAIN YG DIATUR PP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id-ID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PP 81 Tahun 2007; PMK 238/PMK.03/2008; SE 42/PJ.2009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507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Rectangle 2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8547" name="Rectangle 3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8548" name="Rectangle 4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8549" name="Rectangle 5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8550" name="Rectangle 11"/>
          <p:cNvSpPr/>
          <p:nvPr/>
        </p:nvSpPr>
        <p:spPr>
          <a:xfrm>
            <a:off x="1117600" y="6529388"/>
            <a:ext cx="69088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8551" name="Rectangle 12"/>
          <p:cNvSpPr/>
          <p:nvPr/>
        </p:nvSpPr>
        <p:spPr>
          <a:xfrm>
            <a:off x="2249488" y="531813"/>
            <a:ext cx="271462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Arial" panose="020B0604020202020204" pitchFamily="34" charset="0"/>
            </a:endParaRPr>
          </a:p>
        </p:txBody>
      </p:sp>
      <p:sp>
        <p:nvSpPr>
          <p:cNvPr id="108552" name="AutoShape 17"/>
          <p:cNvSpPr/>
          <p:nvPr/>
        </p:nvSpPr>
        <p:spPr>
          <a:xfrm>
            <a:off x="723900" y="254000"/>
            <a:ext cx="7920038" cy="960438"/>
          </a:xfrm>
          <a:prstGeom prst="roundRect">
            <a:avLst>
              <a:gd name="adj" fmla="val 12458"/>
            </a:avLst>
          </a:prstGeom>
          <a:solidFill>
            <a:srgbClr val="C00000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TARIF PASAL 31E</a:t>
            </a:r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WP BADAN (Khusus)</a:t>
            </a:r>
            <a:endParaRPr lang="en-US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8553" name="AutoShape 17"/>
          <p:cNvSpPr/>
          <p:nvPr/>
        </p:nvSpPr>
        <p:spPr>
          <a:xfrm>
            <a:off x="857250" y="1571625"/>
            <a:ext cx="7858125" cy="785813"/>
          </a:xfrm>
          <a:prstGeom prst="roundRect">
            <a:avLst>
              <a:gd name="adj" fmla="val 12458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latin typeface="Arial" panose="020B0604020202020204" pitchFamily="34" charset="0"/>
              </a:rPr>
              <a:t>WP BADAN DENGAN PEREDARAN BRUTO</a:t>
            </a:r>
            <a:r>
              <a:rPr lang="en-US" altLang="x-none" sz="2800" b="1" dirty="0">
                <a:latin typeface="Arial" panose="020B0604020202020204" pitchFamily="34" charset="0"/>
              </a:rPr>
              <a:t>  </a:t>
            </a:r>
            <a:endParaRPr lang="en-US" altLang="x-none" sz="2800" b="1" dirty="0"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latin typeface="Arial" panose="020B0604020202020204" pitchFamily="34" charset="0"/>
              </a:rPr>
              <a:t>S.D. Rp.50 MILYAR</a:t>
            </a:r>
            <a:endParaRPr lang="en-US" altLang="x-none" sz="2800" b="1" dirty="0">
              <a:latin typeface="Arial" panose="020B0604020202020204" pitchFamily="34" charset="0"/>
            </a:endParaRPr>
          </a:p>
        </p:txBody>
      </p:sp>
      <p:sp>
        <p:nvSpPr>
          <p:cNvPr id="108554" name="AutoShape 17"/>
          <p:cNvSpPr/>
          <p:nvPr/>
        </p:nvSpPr>
        <p:spPr>
          <a:xfrm>
            <a:off x="857250" y="2643188"/>
            <a:ext cx="7858125" cy="2428875"/>
          </a:xfrm>
          <a:prstGeom prst="roundRect">
            <a:avLst>
              <a:gd name="adj" fmla="val 12458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b="1" dirty="0">
                <a:latin typeface="Arial" panose="020B0604020202020204" pitchFamily="34" charset="0"/>
              </a:rPr>
              <a:t>MENDAPAT FASILITAS PENGURANGAN TARIF 50% DARI TARIF UMUM</a:t>
            </a:r>
            <a:endParaRPr sz="2400" b="1" dirty="0"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b="1" dirty="0">
                <a:latin typeface="Arial" panose="020B0604020202020204" pitchFamily="34" charset="0"/>
              </a:rPr>
              <a:t>YANG DIKENAKAN ATAS</a:t>
            </a:r>
            <a:endParaRPr sz="2400" b="1" dirty="0"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b="1" dirty="0">
                <a:latin typeface="Arial" panose="020B0604020202020204" pitchFamily="34" charset="0"/>
              </a:rPr>
              <a:t>PENGHASILAN KENA PAJAK DARI BAGIAN PEREDARAN BRUTO S.D. Rp.4,8 MILYAR</a:t>
            </a:r>
            <a:endParaRPr sz="2400" b="1" dirty="0">
              <a:latin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1563" y="5429250"/>
            <a:ext cx="7572375" cy="85725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 PENERAPAN TARIF,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LIHAT CONTOH DI EXCELL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556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Rectangle 2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Rectangle 3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Rectangle 4"/>
          <p:cNvSpPr/>
          <p:nvPr/>
        </p:nvSpPr>
        <p:spPr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Rectangle 5"/>
          <p:cNvSpPr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8" name="Rectangle 11"/>
          <p:cNvSpPr/>
          <p:nvPr/>
        </p:nvSpPr>
        <p:spPr>
          <a:xfrm>
            <a:off x="1117600" y="6529388"/>
            <a:ext cx="69088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9" name="Rectangle 12"/>
          <p:cNvSpPr/>
          <p:nvPr/>
        </p:nvSpPr>
        <p:spPr>
          <a:xfrm>
            <a:off x="2249488" y="531813"/>
            <a:ext cx="271462" cy="342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600" name="AutoShape 17"/>
          <p:cNvSpPr/>
          <p:nvPr/>
        </p:nvSpPr>
        <p:spPr>
          <a:xfrm>
            <a:off x="723900" y="0"/>
            <a:ext cx="7634288" cy="746125"/>
          </a:xfrm>
          <a:prstGeom prst="roundRect">
            <a:avLst>
              <a:gd name="adj" fmla="val 12458"/>
            </a:avLst>
          </a:prstGeom>
          <a:solidFill>
            <a:srgbClr val="0000CC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lIns="90488" tIns="44450" rIns="90488" bIns="44450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FFFFFF"/>
                </a:solidFill>
                <a:latin typeface="Arial" panose="020B0604020202020204" pitchFamily="34" charset="0"/>
              </a:rPr>
              <a:t>TARIF PASAL 17</a:t>
            </a:r>
            <a:r>
              <a:rPr lang="en-US" altLang="x-none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x-none" sz="2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FFFFFF"/>
                </a:solidFill>
                <a:latin typeface="Arial" panose="020B0604020202020204" pitchFamily="34" charset="0"/>
              </a:rPr>
              <a:t>WP BADAN (Umum)</a:t>
            </a:r>
            <a:endParaRPr lang="en-US" altLang="x-none" sz="2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8625" y="928688"/>
          <a:ext cx="8358188" cy="102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47"/>
                <a:gridCol w="2089547"/>
                <a:gridCol w="2089547"/>
                <a:gridCol w="2089547"/>
              </a:tblGrid>
              <a:tr h="518001">
                <a:tc gridSpan="4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Bagi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Omzet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&gt; 50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43" marB="4564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2761">
                <a:tc>
                  <a:txBody>
                    <a:bodyPr/>
                    <a:lstStyle/>
                    <a:p>
                      <a:r>
                        <a:rPr lang="en-US" sz="2700" b="1" dirty="0" err="1" smtClean="0"/>
                        <a:t>Tarif</a:t>
                      </a:r>
                      <a:r>
                        <a:rPr lang="en-US" sz="2700" b="1" dirty="0" smtClean="0"/>
                        <a:t> = 25%</a:t>
                      </a:r>
                      <a:endParaRPr lang="en-US" sz="2700" b="1" dirty="0"/>
                    </a:p>
                  </a:txBody>
                  <a:tcPr marL="91439" marR="91439" marT="45643" marB="45643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39" marR="91439" marT="45643" marB="45643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91439" marR="91439" marT="45643" marB="4564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643" marB="45643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8625" y="2143125"/>
          <a:ext cx="835818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47"/>
                <a:gridCol w="2089547"/>
                <a:gridCol w="4179094"/>
              </a:tblGrid>
              <a:tr h="518160">
                <a:tc gridSpan="3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Bagi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: 4,8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&lt;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Omzet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&lt;= 50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2700" b="1" dirty="0" err="1" smtClean="0"/>
                        <a:t>Tarif</a:t>
                      </a:r>
                      <a:r>
                        <a:rPr lang="en-US" sz="2700" b="1" dirty="0" smtClean="0"/>
                        <a:t> =</a:t>
                      </a:r>
                      <a:endParaRPr lang="en-US" sz="27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50%</a:t>
                      </a:r>
                      <a:r>
                        <a:rPr lang="en-US" sz="1800" b="1" baseline="0" dirty="0" smtClean="0"/>
                        <a:t> X 25%</a:t>
                      </a:r>
                      <a:endParaRPr 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Utk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Bagian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Omzet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s.d</a:t>
                      </a:r>
                      <a:r>
                        <a:rPr lang="en-US" sz="1800" b="1" dirty="0" smtClean="0"/>
                        <a:t>. 4,8 M</a:t>
                      </a:r>
                      <a:endParaRPr lang="en-US" sz="1800" b="1" dirty="0"/>
                    </a:p>
                  </a:txBody>
                  <a:tcPr marL="91439" marR="91439"/>
                </a:tc>
              </a:tr>
              <a:tr h="502920">
                <a:tc>
                  <a:txBody>
                    <a:bodyPr/>
                    <a:lstStyle/>
                    <a:p>
                      <a:endParaRPr lang="en-US" sz="27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25%</a:t>
                      </a:r>
                      <a:endParaRPr lang="en-US" sz="1800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Utk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Bagian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Omzet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Selebih-nya</a:t>
                      </a:r>
                      <a:endParaRPr lang="en-US" sz="1800" b="1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00063" y="3794125"/>
            <a:ext cx="8286750" cy="129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1 &amp; 2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 LEBIH RENDAH DARIPADA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 UMUM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syarat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  <a:tab pos="8032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 SAHAM DIPERDAGANGKAN DI BURSA EFEK INDONESIA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361950" algn="l"/>
                <a:tab pos="803275" algn="l"/>
              </a:tabLst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SYARAT LAIN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DIATUR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77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65138" y="5449888"/>
          <a:ext cx="8358188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47"/>
                <a:gridCol w="2089547"/>
                <a:gridCol w="2089547"/>
                <a:gridCol w="2089547"/>
              </a:tblGrid>
              <a:tr h="518319">
                <a:tc gridSpan="4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Bagi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Yg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Omzet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&lt;= 4,8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Milyar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34" marB="45734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18319">
                <a:tc>
                  <a:txBody>
                    <a:bodyPr/>
                    <a:lstStyle/>
                    <a:p>
                      <a:r>
                        <a:rPr lang="en-US" sz="2700" b="1" dirty="0" err="1" smtClean="0"/>
                        <a:t>Tarif</a:t>
                      </a:r>
                      <a:r>
                        <a:rPr lang="en-US" sz="2700" b="1" dirty="0" smtClean="0"/>
                        <a:t> = 1%</a:t>
                      </a:r>
                      <a:endParaRPr lang="en-US" sz="2700" b="1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FINAL</a:t>
                      </a:r>
                      <a:endParaRPr lang="en-US" sz="2800" b="1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34" marB="45734"/>
                </a:tc>
              </a:tr>
            </a:tbl>
          </a:graphicData>
        </a:graphic>
      </p:graphicFrame>
      <p:pic>
        <p:nvPicPr>
          <p:cNvPr id="110646" name="Picture 2" descr="https://encrypted-tbn3.gstatic.com/images?q=tbn:ANd9GcQHlZkbpW6XiCQwLm6QbzQbcoPgP_Q89IKm1fghx_Y16521PLN6F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0" y="0"/>
            <a:ext cx="2857500" cy="2071688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0647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Date Placeholder 3"/>
          <p:cNvSpPr txBox="1"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lIns="0" tIns="0" rIns="0" bIns="0" anchor="b" anchorCtr="0"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2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43" name="Slide Number Placeholder 5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0" tIns="0" rIns="0" bIns="0"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x-none" sz="12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x-none" sz="12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4" name="Rectangle 2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68875" cy="533400"/>
          </a:xfrm>
          <a:solidFill>
            <a:schemeClr val="bg1">
              <a:alpha val="100000"/>
            </a:schemeClr>
          </a:solidFill>
          <a:ln w="28575">
            <a:solidFill>
              <a:srgbClr val="993300">
                <a:alpha val="100000"/>
              </a:srgbClr>
            </a:solidFill>
            <a:miter lim="800000"/>
          </a:ln>
        </p:spPr>
        <p:txBody>
          <a:bodyPr vert="horz" wrap="square" lIns="0" tIns="45720" rIns="0" bIns="0" anchor="b" anchorCtr="0"/>
          <a:p>
            <a:pPr algn="ctr" eaLnBrk="1" hangingPunct="1"/>
            <a:r>
              <a:rPr lang="en-US" altLang="x-none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PPh PASAL 22</a:t>
            </a:r>
            <a:endParaRPr lang="en-US" altLang="x-none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645" name="Rectangle 3"/>
          <p:cNvSpPr>
            <a:spLocks noGrp="1"/>
          </p:cNvSpPr>
          <p:nvPr>
            <p:ph idx="1"/>
          </p:nvPr>
        </p:nvSpPr>
        <p:spPr>
          <a:xfrm>
            <a:off x="0" y="1268413"/>
            <a:ext cx="8991600" cy="4800600"/>
          </a:xfrm>
          <a:solidFill>
            <a:schemeClr val="bg1">
              <a:alpha val="100000"/>
            </a:schemeClr>
          </a:solidFill>
          <a:ln w="28575">
            <a:solidFill>
              <a:srgbClr val="9933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endParaRPr lang="en-US" altLang="x-none" sz="2200" b="1" u="sng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x-none" sz="2800" b="1" u="sng" dirty="0"/>
              <a:t>Ada </a:t>
            </a:r>
            <a:r>
              <a:rPr sz="2800" b="1" u="sng" dirty="0"/>
              <a:t>empat</a:t>
            </a:r>
            <a:r>
              <a:rPr lang="en-US" altLang="x-none" sz="2800" b="1" u="sng" dirty="0"/>
              <a:t> jenis</a:t>
            </a:r>
            <a:r>
              <a:rPr lang="en-US" altLang="x-none" sz="2800" dirty="0"/>
              <a:t>, yaitu:</a:t>
            </a:r>
            <a:endParaRPr lang="en-US" altLang="x-none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	1. Impor barang luar negeri,</a:t>
            </a:r>
            <a:endParaRPr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br>
              <a:rPr lang="en-US" altLang="x-none" sz="2800" dirty="0"/>
            </a:br>
            <a:r>
              <a:rPr lang="en-US" altLang="x-none" sz="2800" dirty="0"/>
              <a:t>2. Pembelian barang oleh Bendaharawan  Pemerintah,</a:t>
            </a:r>
            <a:endParaRPr lang="en-US" altLang="x-none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	    badan pemerintah tertentu, dan eksportir/pengusaha</a:t>
            </a:r>
            <a:endParaRPr lang="en-US" altLang="x-none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	    industri tertentu</a:t>
            </a:r>
            <a:r>
              <a:rPr sz="2800" dirty="0"/>
              <a:t>,</a:t>
            </a:r>
            <a:endParaRPr lang="en-US" altLang="x-none"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/>
              <a:t>	3. 	Penjualan hasil produksi industri tertentu</a:t>
            </a:r>
            <a:r>
              <a:rPr sz="2800" dirty="0"/>
              <a:t>,</a:t>
            </a:r>
            <a:endParaRPr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sz="28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sz="2800" dirty="0"/>
              <a:t>	4. P</a:t>
            </a:r>
            <a:r>
              <a:rPr sz="3200" dirty="0"/>
              <a:t>enjualan barang yang tergolong sangat </a:t>
            </a:r>
            <a:r>
              <a:rPr lang="en-US" altLang="x-none" sz="3200" dirty="0"/>
              <a:t>	</a:t>
            </a:r>
            <a:r>
              <a:rPr sz="3200" dirty="0"/>
              <a:t>mewah.</a:t>
            </a:r>
            <a:endParaRPr lang="en-US" altLang="x-none" sz="22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x-none" sz="2200" dirty="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br>
              <a:rPr lang="en-US" altLang="x-none" sz="2400" dirty="0">
                <a:latin typeface="Times New Roman" panose="02020603050405020304" pitchFamily="18" charset="0"/>
              </a:rPr>
            </a:br>
            <a:endParaRPr lang="en-US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646" name="AutoShape 2" descr="http://1.bp.blogspot.com/_nTdrb4pU9_M/TTaZ8KYEE4I/AAAAAAAAAkg/dQNALAK-t1g/s1600/istana_merdeka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2647" name="Picture 4" descr="http://1.bp.blogspot.com/_nTdrb4pU9_M/TTaZ8KYEE4I/AAAAAAAAAkg/dQNALAK-t1g/s1600/istana_merdek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0"/>
            <a:ext cx="3635375" cy="2492375"/>
          </a:xfrm>
          <a:prstGeom prst="rect">
            <a:avLst/>
          </a:prstGeom>
          <a:noFill/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48" name="Slide Number Placeholder 12"/>
          <p:cNvSpPr txBox="1"/>
          <p:nvPr/>
        </p:nvSpPr>
        <p:spPr>
          <a:xfrm>
            <a:off x="8358188" y="6492875"/>
            <a:ext cx="762000" cy="3651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b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id-ID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Date Placeholder 1"/>
          <p:cNvSpPr txBox="1"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lIns="0" tIns="0" rIns="0" bIns="0" anchor="b" anchorCtr="0"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200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414338" y="44450"/>
            <a:ext cx="6678613" cy="8223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993300"/>
            </a:solidFill>
            <a:rou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marL="176530" marR="0" lvl="0" indent="-1765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charset="-128"/>
                <a:cs typeface="Arial" panose="020B0604020202020204" pitchFamily="34" charset="0"/>
              </a:rPr>
              <a:t>PPh PASAL 23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14692" name="AutoShape 3"/>
          <p:cNvSpPr/>
          <p:nvPr/>
        </p:nvSpPr>
        <p:spPr>
          <a:xfrm>
            <a:off x="354013" y="896938"/>
            <a:ext cx="3641725" cy="1550987"/>
          </a:xfrm>
          <a:prstGeom prst="roundRect">
            <a:avLst>
              <a:gd name="adj" fmla="val 26185"/>
            </a:avLst>
          </a:prstGeom>
          <a:solidFill>
            <a:srgbClr val="A5002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DEVIDEN;</a:t>
            </a:r>
            <a:endParaRPr lang="en-US" altLang="x-none" sz="16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BUNGA;</a:t>
            </a:r>
            <a:endParaRPr lang="en-US" altLang="x-none" sz="16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ROYALTI;</a:t>
            </a:r>
            <a:endParaRPr lang="en-US" altLang="x-none" sz="16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 marL="457200" lvl="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HADIAH </a:t>
            </a:r>
            <a:r>
              <a:rPr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,</a:t>
            </a: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PENGHARGAAN</a:t>
            </a:r>
            <a:r>
              <a:rPr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, BONUS</a:t>
            </a: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</a:t>
            </a:r>
            <a:endParaRPr lang="en-US" altLang="x-none" sz="16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693" name="AutoShape 4"/>
          <p:cNvSpPr/>
          <p:nvPr/>
        </p:nvSpPr>
        <p:spPr>
          <a:xfrm>
            <a:off x="4787900" y="1357313"/>
            <a:ext cx="2338388" cy="430212"/>
          </a:xfrm>
          <a:prstGeom prst="roundRect">
            <a:avLst>
              <a:gd name="adj" fmla="val 26185"/>
            </a:avLst>
          </a:prstGeom>
          <a:solidFill>
            <a:srgbClr val="A50021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SEWA DAN JASA</a:t>
            </a:r>
            <a:endParaRPr lang="en-US" altLang="x-none" sz="18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694" name="AutoShape 5"/>
          <p:cNvSpPr/>
          <p:nvPr/>
        </p:nvSpPr>
        <p:spPr>
          <a:xfrm>
            <a:off x="228600" y="2971800"/>
            <a:ext cx="3057525" cy="973138"/>
          </a:xfrm>
          <a:prstGeom prst="roundRect">
            <a:avLst>
              <a:gd name="adj" fmla="val 26185"/>
            </a:avLst>
          </a:prstGeom>
          <a:solidFill>
            <a:srgbClr val="99660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57200" lvl="0" indent="-4572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8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15%</a:t>
            </a:r>
            <a:endParaRPr lang="en-US" altLang="x-none" sz="48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695" name="AutoShape 6"/>
          <p:cNvSpPr/>
          <p:nvPr/>
        </p:nvSpPr>
        <p:spPr>
          <a:xfrm>
            <a:off x="323850" y="5737225"/>
            <a:ext cx="3168650" cy="393700"/>
          </a:xfrm>
          <a:prstGeom prst="roundRect">
            <a:avLst>
              <a:gd name="adj" fmla="val 26185"/>
            </a:avLst>
          </a:prstGeom>
          <a:solidFill>
            <a:srgbClr val="FF990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57200" lvl="0" indent="-4572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PENGH BRUTO (NON FINAL)</a:t>
            </a:r>
            <a:endParaRPr lang="en-US" altLang="x-none" sz="16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696" name="AutoShape 7"/>
          <p:cNvSpPr/>
          <p:nvPr/>
        </p:nvSpPr>
        <p:spPr>
          <a:xfrm>
            <a:off x="4140200" y="5730875"/>
            <a:ext cx="4291013" cy="393700"/>
          </a:xfrm>
          <a:prstGeom prst="roundRect">
            <a:avLst>
              <a:gd name="adj" fmla="val 26185"/>
            </a:avLst>
          </a:prstGeom>
          <a:solidFill>
            <a:srgbClr val="FF990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57200" lvl="0" indent="-4572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PENGH </a:t>
            </a:r>
            <a:r>
              <a:rPr sz="1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BRUTO </a:t>
            </a:r>
            <a:r>
              <a:rPr lang="en-US" altLang="x-none" sz="16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(NON FINAL)</a:t>
            </a:r>
            <a:endParaRPr lang="en-US" altLang="x-none" sz="16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697" name="AutoShape 8"/>
          <p:cNvSpPr/>
          <p:nvPr/>
        </p:nvSpPr>
        <p:spPr>
          <a:xfrm>
            <a:off x="5711825" y="4071938"/>
            <a:ext cx="685800" cy="1709737"/>
          </a:xfrm>
          <a:prstGeom prst="downArrow">
            <a:avLst>
              <a:gd name="adj1" fmla="val 50000"/>
              <a:gd name="adj2" fmla="val 613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698" name="Rectangle 10"/>
          <p:cNvSpPr/>
          <p:nvPr/>
        </p:nvSpPr>
        <p:spPr>
          <a:xfrm>
            <a:off x="1752600" y="44958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699" name="AutoShape 11"/>
          <p:cNvSpPr/>
          <p:nvPr/>
        </p:nvSpPr>
        <p:spPr>
          <a:xfrm>
            <a:off x="1600200" y="4000500"/>
            <a:ext cx="685800" cy="1714500"/>
          </a:xfrm>
          <a:prstGeom prst="downArrow">
            <a:avLst>
              <a:gd name="adj1" fmla="val 50000"/>
              <a:gd name="adj2" fmla="val 6643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700" name="Rectangle 13"/>
          <p:cNvSpPr/>
          <p:nvPr/>
        </p:nvSpPr>
        <p:spPr>
          <a:xfrm>
            <a:off x="1766888" y="4495800"/>
            <a:ext cx="381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701" name="Rectangle 14"/>
          <p:cNvSpPr/>
          <p:nvPr/>
        </p:nvSpPr>
        <p:spPr>
          <a:xfrm>
            <a:off x="1357313" y="2286000"/>
            <a:ext cx="1223962" cy="457200"/>
          </a:xfrm>
          <a:prstGeom prst="rect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DIKALIKAN</a:t>
            </a:r>
            <a:endParaRPr lang="en-US" altLang="x-none" sz="16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702" name="Rectangle 15"/>
          <p:cNvSpPr/>
          <p:nvPr/>
        </p:nvSpPr>
        <p:spPr>
          <a:xfrm>
            <a:off x="5283200" y="2428875"/>
            <a:ext cx="1223963" cy="287338"/>
          </a:xfrm>
          <a:prstGeom prst="rect">
            <a:avLst/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6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DIKALIKAN</a:t>
            </a:r>
            <a:endParaRPr lang="en-US" altLang="x-none" sz="16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4703" name="AutoShape 5"/>
          <p:cNvSpPr/>
          <p:nvPr/>
        </p:nvSpPr>
        <p:spPr>
          <a:xfrm>
            <a:off x="4425950" y="3071813"/>
            <a:ext cx="3057525" cy="973137"/>
          </a:xfrm>
          <a:prstGeom prst="roundRect">
            <a:avLst>
              <a:gd name="adj" fmla="val 26185"/>
            </a:avLst>
          </a:prstGeom>
          <a:solidFill>
            <a:srgbClr val="996600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457200" lvl="0" indent="-457200" algn="ctr">
              <a:spcBef>
                <a:spcPct val="0"/>
              </a:spcBef>
              <a:buClrTx/>
              <a:buSzTx/>
              <a:buFontTx/>
              <a:buNone/>
            </a:pPr>
            <a:r>
              <a:rPr sz="48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2</a:t>
            </a:r>
            <a:r>
              <a:rPr lang="en-US" altLang="x-none" sz="4800" b="1" dirty="0">
                <a:solidFill>
                  <a:srgbClr val="FFFFFF"/>
                </a:solidFill>
                <a:latin typeface="Arial Rounded MT Bold" panose="020F0704030504030204" pitchFamily="34" charset="0"/>
              </a:rPr>
              <a:t>%</a:t>
            </a:r>
            <a:endParaRPr lang="en-US" altLang="x-none" sz="4800" b="1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4704" name="Picture 2" descr="http://www.duniaotomotif.net/wp-content/uploads/2011/12/2012-Nissan-Grand-Livin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388" y="0"/>
            <a:ext cx="1979612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05" name="Slide Number Placeholder 12"/>
          <p:cNvSpPr txBox="1">
            <a:spLocks noGrp="1"/>
          </p:cNvSpPr>
          <p:nvPr>
            <p:ph type="sldNum" sz="quarter" idx="12"/>
          </p:nvPr>
        </p:nvSpPr>
        <p:spPr>
          <a:xfrm>
            <a:off x="8358188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Rectangle 3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525962"/>
          </a:xfrm>
          <a:ln w="28575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eaLnBrk="1" hangingPunct="1"/>
            <a:endParaRPr lang="en-US" altLang="x-none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x-none" dirty="0">
                <a:cs typeface="Times New Roman" panose="02020603050405020304" pitchFamily="18" charset="0"/>
              </a:rPr>
              <a:t>PPh dibayar di LN boleh dikreditkan dg PPh di Indonesia</a:t>
            </a:r>
            <a:endParaRPr lang="en-US" altLang="x-none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x-none" dirty="0">
                <a:cs typeface="Times New Roman" panose="02020603050405020304" pitchFamily="18" charset="0"/>
              </a:rPr>
              <a:t>Pengkreditan PPh psl 24 dilakukan di tahun pajak digabungkannya penghasilan tersebut</a:t>
            </a:r>
            <a:endParaRPr lang="en-US" altLang="x-none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x-none" dirty="0">
                <a:cs typeface="Times New Roman" panose="02020603050405020304" pitchFamily="18" charset="0"/>
              </a:rPr>
              <a:t>Kerugian di LN tidak boleh digabung</a:t>
            </a:r>
            <a:endParaRPr lang="en-US" altLang="x-none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x-none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PENGKREDITAN PPH YG DIBAYAR DI LUAR NEGERI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6740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58188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Rectangle 3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813300"/>
          </a:xfrm>
          <a:ln w="28575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sz="2800" dirty="0">
                <a:cs typeface="Times New Roman" panose="02020603050405020304" pitchFamily="18" charset="0"/>
              </a:rPr>
              <a:t>Ada 3 langkah untuk menghit. PPh 24 yg dapat dikreditkan:</a:t>
            </a:r>
            <a:endParaRPr sz="2800" u="sng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None/>
            </a:pPr>
            <a:r>
              <a:rPr sz="2400" b="1" dirty="0">
                <a:cs typeface="Times New Roman" panose="02020603050405020304" pitchFamily="18" charset="0"/>
              </a:rPr>
              <a:t>1.	Hit. pajak yg sebenarnya dibayar di LN</a:t>
            </a:r>
            <a:endParaRPr sz="2400" b="1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Font typeface="Tahoma" panose="020B0604030504040204" pitchFamily="34" charset="0"/>
              <a:buNone/>
            </a:pPr>
            <a:endParaRPr sz="1200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Font typeface="Tahoma" panose="020B0604030504040204" pitchFamily="34" charset="0"/>
              <a:buNone/>
            </a:pPr>
            <a:r>
              <a:rPr sz="2400" b="1" dirty="0">
                <a:cs typeface="Times New Roman" panose="02020603050405020304" pitchFamily="18" charset="0"/>
              </a:rPr>
              <a:t>2.	Hit. batasan max. dg </a:t>
            </a:r>
            <a:r>
              <a:rPr sz="2400" b="1" u="sng" dirty="0">
                <a:cs typeface="Times New Roman" panose="02020603050405020304" pitchFamily="18" charset="0"/>
              </a:rPr>
              <a:t>rumus :</a:t>
            </a:r>
            <a:endParaRPr sz="2400" b="1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None/>
            </a:pPr>
            <a:r>
              <a:rPr sz="2400" dirty="0">
                <a:cs typeface="Times New Roman" panose="02020603050405020304" pitchFamily="18" charset="0"/>
              </a:rPr>
              <a:t>	</a:t>
            </a:r>
            <a:endParaRPr lang="en-US" altLang="x-none" sz="2400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None/>
            </a:pPr>
            <a:r>
              <a:rPr lang="en-US" altLang="x-none" sz="2400" dirty="0">
                <a:cs typeface="Times New Roman" panose="02020603050405020304" pitchFamily="18" charset="0"/>
              </a:rPr>
              <a:t>	</a:t>
            </a:r>
            <a:r>
              <a:rPr sz="2400" b="1" u="sng" dirty="0">
                <a:cs typeface="Times New Roman" panose="02020603050405020304" pitchFamily="18" charset="0"/>
              </a:rPr>
              <a:t>Penghasilan Netto LN</a:t>
            </a:r>
            <a:r>
              <a:rPr lang="en-US" altLang="x-none" sz="2400" b="1" dirty="0">
                <a:cs typeface="Times New Roman" panose="02020603050405020304" pitchFamily="18" charset="0"/>
              </a:rPr>
              <a:t> X PPh Terutang</a:t>
            </a:r>
            <a:endParaRPr sz="2400" b="1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Font typeface="Tahoma" panose="020B0604030504040204" pitchFamily="34" charset="0"/>
              <a:buNone/>
            </a:pPr>
            <a:r>
              <a:rPr lang="en-US" altLang="x-none" sz="2400" b="1" dirty="0">
                <a:cs typeface="Times New Roman" panose="02020603050405020304" pitchFamily="18" charset="0"/>
              </a:rPr>
              <a:t>		            </a:t>
            </a:r>
            <a:r>
              <a:rPr sz="2400" b="1" dirty="0">
                <a:cs typeface="Times New Roman" panose="02020603050405020304" pitchFamily="18" charset="0"/>
              </a:rPr>
              <a:t>P</a:t>
            </a:r>
            <a:r>
              <a:rPr lang="en-US" altLang="x-none" sz="2400" b="1" dirty="0">
                <a:cs typeface="Times New Roman" panose="02020603050405020304" pitchFamily="18" charset="0"/>
              </a:rPr>
              <a:t>KP</a:t>
            </a:r>
            <a:endParaRPr sz="2400" b="1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Font typeface="Tahoma" panose="020B0604030504040204" pitchFamily="34" charset="0"/>
              <a:buNone/>
            </a:pPr>
            <a:r>
              <a:rPr sz="2400" i="1" dirty="0">
                <a:cs typeface="Times New Roman" panose="02020603050405020304" pitchFamily="18" charset="0"/>
              </a:rPr>
              <a:t> </a:t>
            </a:r>
            <a:r>
              <a:rPr sz="2400" b="1" i="1" dirty="0">
                <a:cs typeface="Times New Roman" panose="02020603050405020304" pitchFamily="18" charset="0"/>
              </a:rPr>
              <a:t>	</a:t>
            </a:r>
            <a:r>
              <a:rPr lang="en-US" altLang="x-none" sz="2400" b="1" i="1" dirty="0">
                <a:cs typeface="Times New Roman" panose="02020603050405020304" pitchFamily="18" charset="0"/>
              </a:rPr>
              <a:t>	</a:t>
            </a:r>
            <a:r>
              <a:rPr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(dihitung per-country basis)</a:t>
            </a:r>
            <a:endParaRPr sz="2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92430" lvl="1" indent="0" eaLnBrk="1" hangingPunct="1">
              <a:buFont typeface="Tahoma" panose="020B0604030504040204" pitchFamily="34" charset="0"/>
              <a:buNone/>
            </a:pPr>
            <a:endParaRPr sz="1200" b="1" i="1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None/>
            </a:pPr>
            <a:r>
              <a:rPr lang="en-US" altLang="x-none" sz="2400" b="1" dirty="0">
                <a:cs typeface="Times New Roman" panose="02020603050405020304" pitchFamily="18" charset="0"/>
              </a:rPr>
              <a:t>3.	PPh 24 = MANA YG &lt; antara (1) dan (2)</a:t>
            </a:r>
            <a:endParaRPr sz="2400" b="1" dirty="0">
              <a:cs typeface="Times New Roman" panose="02020603050405020304" pitchFamily="18" charset="0"/>
            </a:endParaRPr>
          </a:p>
          <a:p>
            <a:pPr marL="392430" lvl="1" indent="0" eaLnBrk="1" hangingPunct="1">
              <a:buFont typeface="Tahoma" panose="020B0604030504040204" pitchFamily="34" charset="0"/>
              <a:buNone/>
            </a:pPr>
            <a:endParaRPr lang="en-US" altLang="x-none" sz="2400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 w="28575">
            <a:solidFill>
              <a:schemeClr val="tx1"/>
            </a:solidFill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PENGKREDITAN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PPh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 YG DIBAYAR </a:t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DI LUAR NEGERI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7764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58188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3212974"/>
          <a:ext cx="6408714" cy="3096346"/>
        </p:xfrm>
        <a:graphic>
          <a:graphicData uri="http://schemas.openxmlformats.org/drawingml/2006/table">
            <a:tbl>
              <a:tblPr/>
              <a:tblGrid>
                <a:gridCol w="473998"/>
                <a:gridCol w="164493"/>
                <a:gridCol w="164493"/>
                <a:gridCol w="43287"/>
                <a:gridCol w="173150"/>
                <a:gridCol w="173150"/>
                <a:gridCol w="181807"/>
                <a:gridCol w="123369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3150"/>
                <a:gridCol w="175315"/>
                <a:gridCol w="60602"/>
              </a:tblGrid>
              <a:tr h="139928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de-DE" sz="500" b="1" i="0" u="none" strike="noStrike" dirty="0">
                          <a:latin typeface="Arial" panose="020B0604020202020204"/>
                        </a:rPr>
                        <a:t>E. PPh KURANG/ LEBIH BAYAR</a:t>
                      </a:r>
                      <a:endParaRPr lang="de-DE" sz="500" b="1" i="0" u="none" strike="noStrike" dirty="0">
                        <a:latin typeface="Arial" panose="020B0604020202020204"/>
                      </a:endParaRPr>
                    </a:p>
                  </a:txBody>
                  <a:tcPr marL="6315" marR="6315" marT="631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40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19.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a.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PPh YANG KURANG DIBAYAR (PPh PASAL 29)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(16-18)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hMerge="1">
                  <a:tcPr/>
                </a:tc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>
                          <a:latin typeface="Arial" panose="020B0604020202020204"/>
                        </a:rPr>
                        <a:t> TGL LUNAS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19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9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2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 vMerge="1" gridSpan="9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14858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b.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PPh YANG LEBIH DIBAYAR (PPh PASAL 28 A)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1" u="none" strike="noStrike">
                          <a:latin typeface="Arial" panose="020B0604020202020204"/>
                        </a:rPr>
                        <a:t>tgl</a:t>
                      </a:r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1" u="none" strike="noStrike">
                          <a:latin typeface="Arial" panose="020B0604020202020204"/>
                        </a:rPr>
                        <a:t>bln</a:t>
                      </a:r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1" i="1" u="none" strike="noStrike">
                          <a:latin typeface="Arial" panose="020B0604020202020204"/>
                        </a:rPr>
                        <a:t>thn</a:t>
                      </a:r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 vMerge="1" gridSpan="9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1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8014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latin typeface="Arial" panose="020B0604020202020204"/>
                        </a:rPr>
                        <a:t>20.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PERMOHONAN : PPh Lebih Bayar pada 19.b mohon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a.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DIRESTITUSIKAN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c.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latin typeface="Arial" panose="020B0604020202020204"/>
                        </a:rPr>
                        <a:t>DIKEMBALIKAN DENGAN SKPPKP PASAL 17 C (WP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latin typeface="Arial" panose="020B0604020202020204"/>
                        </a:rPr>
                        <a:t>PATUH)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6545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b.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DIPERHITUNGKAN DENGAN                                                                                                                                                                         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d.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latin typeface="Arial" panose="020B0604020202020204"/>
                        </a:rPr>
                        <a:t>DIKEMBALIKAN DENGAN SKPPKP PASAL 17 D (WP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UTANG PAJAK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latin typeface="Arial" panose="020B0604020202020204"/>
                        </a:rPr>
                        <a:t> TERTENTU 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 dirty="0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 dirty="0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 dirty="0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 dirty="0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2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F. ANGSURAN PPh PASAL 25 TAHUN PAJAK BERIKUTNYA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latin typeface="Arial" panose="020B0604020202020204"/>
                        </a:rPr>
                        <a:t>21.</a:t>
                      </a:r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gridSpan="23"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latin typeface="Arial" panose="020B0604020202020204"/>
                        </a:rPr>
                        <a:t>ANGSURAN PPh PASAL 25 TAHUN PAJAK BERIKUTNYA DIHITUNG SEBESAR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21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</a:tr>
              <a:tr h="148582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2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  <a:tc vMerge="1" gridSpan="9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DIHITUNG BERDASARKAN :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79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a.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  1/12 X JUMLAH PADA ANGKA 16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c.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  PERHITUNGAN DALAM LAMPIRAN TERSENDIRI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579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b.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  PERHITUNGAN WAJIB PAJAK ORANG PRIBADI PENGUSAHA TERTENTU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9928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4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6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5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latin typeface="Arial" panose="020B0604020202020204"/>
                        </a:rPr>
                        <a:t> </a:t>
                      </a:r>
                      <a:endParaRPr lang="en-US" sz="700" b="0" i="0" u="none" strike="noStrike" dirty="0">
                        <a:latin typeface="Arial" panose="020B0604020202020204"/>
                      </a:endParaRPr>
                    </a:p>
                  </a:txBody>
                  <a:tcPr marL="6315" marR="6315" marT="63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404664"/>
          <a:ext cx="6099519" cy="2517639"/>
        </p:xfrm>
        <a:graphic>
          <a:graphicData uri="http://schemas.openxmlformats.org/drawingml/2006/table">
            <a:tbl>
              <a:tblPr/>
              <a:tblGrid>
                <a:gridCol w="218394"/>
                <a:gridCol w="174715"/>
                <a:gridCol w="188364"/>
                <a:gridCol w="54599"/>
                <a:gridCol w="188364"/>
                <a:gridCol w="41816"/>
                <a:gridCol w="207474"/>
                <a:gridCol w="54599"/>
                <a:gridCol w="218394"/>
                <a:gridCol w="218394"/>
                <a:gridCol w="229314"/>
                <a:gridCol w="155606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  <a:gridCol w="218394"/>
              </a:tblGrid>
              <a:tr h="19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 panose="020B0604020202020204"/>
                        </a:rPr>
                        <a:t> </a:t>
                      </a:r>
                      <a:endParaRPr lang="en-US" sz="900" b="0" i="0" u="none" strike="noStrike" dirty="0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07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4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 panose="020B0604020202020204"/>
                        </a:rPr>
                        <a:t>FORMULIR</a:t>
                      </a:r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5"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gridSpan="7">
                  <a:txBody>
                    <a:bodyPr/>
                    <a:lstStyle/>
                    <a:p>
                      <a:pPr algn="l" fontAlgn="auto"/>
                      <a:r>
                        <a:rPr lang="en-US" sz="2400" b="1" i="0" u="none" strike="noStrike">
                          <a:latin typeface="Arial" panose="020B0604020202020204"/>
                        </a:rPr>
                        <a:t>1770 </a:t>
                      </a:r>
                      <a:endParaRPr lang="en-US" sz="24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3" hMerge="1">
                  <a:tcPr/>
                </a:tc>
                <a:tc rowSpan="2" gridSpan="1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Arial" panose="020B0604020202020204"/>
                        </a:rPr>
                        <a:t>SPT  TAHUNAN PPh WAJIB PAJAK ORANG PRIBADI</a:t>
                      </a:r>
                      <a:endParaRPr lang="en-US" sz="1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latin typeface="Arial" panose="020B0604020202020204"/>
                        </a:rPr>
                        <a:t>TAHUN PAJAK</a:t>
                      </a:r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536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7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gridSpan="19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</a:tr>
              <a:tr h="3496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7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 panose="020B0604020202020204"/>
                        </a:rPr>
                        <a:t>MEMPUNYAI PENGHASILAN :</a:t>
                      </a:r>
                      <a:endParaRPr lang="en-US" sz="8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  <a:tr h="3496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 panose="020B0604020202020204"/>
                        </a:rPr>
                        <a:t>•</a:t>
                      </a:r>
                      <a:endParaRPr lang="en-US" sz="16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DARI USAHA/PEKERJAAN BEBAS YANG MENYELENGGARAKAN PEMBUKUAN                                                                                 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3496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2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latin typeface="Arial" panose="020B0604020202020204"/>
                        </a:rPr>
                        <a:t> </a:t>
                      </a:r>
                      <a:endParaRPr lang="en-US" sz="16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NORMA PENGHITUNGAN  PENGHASILAN NETO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25204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latin typeface="Arial" panose="020B0604020202020204"/>
                        </a:rPr>
                        <a:t>KEMENTERIAN KEUANGAN RI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 panose="020B0604020202020204"/>
                        </a:rPr>
                        <a:t>•</a:t>
                      </a:r>
                      <a:endParaRPr lang="en-US" sz="16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i-FI" sz="700" b="1" i="0" u="none" strike="noStrike">
                          <a:latin typeface="Arial" panose="020B0604020202020204"/>
                        </a:rPr>
                        <a:t>DARI SATU ATAU LEBIH PEMBERI KERJA</a:t>
                      </a:r>
                      <a:endParaRPr lang="fi-FI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  <a:tr h="25204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DIREKTORAT JENDERAL PAJAK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 panose="020B0604020202020204"/>
                        </a:rPr>
                        <a:t>•</a:t>
                      </a:r>
                      <a:endParaRPr lang="en-US" sz="16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YANG DIKENAKAN PPh FINAL DAN/ATAU BERSIFAT FINAL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  <a:tr h="2708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 panose="020B0604020202020204"/>
                        </a:rPr>
                        <a:t> </a:t>
                      </a:r>
                      <a:endParaRPr lang="en-US" sz="8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 panose="020B0604020202020204"/>
                        </a:rPr>
                        <a:t>•</a:t>
                      </a:r>
                      <a:endParaRPr lang="en-US" sz="1600" b="0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latin typeface="Arial" panose="020B0604020202020204"/>
                        </a:rPr>
                        <a:t>DARI PENGHASILAN LAIN</a:t>
                      </a:r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latin typeface="Arial" panose="020B0604020202020204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476375" y="188913"/>
            <a:ext cx="2663825" cy="576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PPh PASAL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ahoma" panose="020B0604030504040204" pitchFamily="34" charset="0"/>
              </a:rPr>
              <a:t>25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18789" name="Picture 2" descr="http://2.bp.blogspot.com/_xOhiY_jH3XQ/S7w8l5wQUAI/AAAAAAAAAFM/Oz21tN0zj78/S730/brankas+cicilan+fina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0"/>
            <a:ext cx="2627312" cy="2289175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8790" name="Picture 4" descr="http://www.sepatuclarks.com/wp-content/uploads/2009/09/cicilan-b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2349500"/>
            <a:ext cx="2627312" cy="3257550"/>
          </a:xfrm>
          <a:prstGeom prst="rect">
            <a:avLst/>
          </a:prstGeom>
          <a:noFill/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8791" name="Slide Number Placeholder 12"/>
          <p:cNvSpPr txBox="1">
            <a:spLocks noGrp="1"/>
          </p:cNvSpPr>
          <p:nvPr>
            <p:ph type="sldNum" sz="quarter" idx="12"/>
          </p:nvPr>
        </p:nvSpPr>
        <p:spPr>
          <a:xfrm>
            <a:off x="8358188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96900"/>
          </a:xfrm>
          <a:solidFill>
            <a:srgbClr val="FF0000"/>
          </a:solidFill>
        </p:spPr>
        <p:txBody>
          <a:bodyPr vert="horz" wrap="square" lIns="0" tIns="45720" rIns="0" bIns="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panose="020B0600070205080204" pitchFamily="34" charset="-128"/>
                <a:cs typeface="ＭＳ Ｐゴシック" panose="020B0600070205080204" charset="-128"/>
              </a:rPr>
              <a:t>S e k i a n</a:t>
            </a:r>
            <a:endParaRPr kumimoji="0" lang="en-US" sz="45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119811" name="AutoShape 3"/>
          <p:cNvSpPr/>
          <p:nvPr/>
        </p:nvSpPr>
        <p:spPr>
          <a:xfrm>
            <a:off x="1063625" y="217488"/>
            <a:ext cx="504825" cy="576262"/>
          </a:xfrm>
          <a:prstGeom prst="chevron">
            <a:avLst>
              <a:gd name="adj" fmla="val 52513"/>
            </a:avLst>
          </a:prstGeom>
          <a:solidFill>
            <a:schemeClr val="bg1"/>
          </a:solidFill>
          <a:ln w="0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Cambria" panose="02040503050406030204" pitchFamily="18" charset="0"/>
            </a:endParaRPr>
          </a:p>
        </p:txBody>
      </p:sp>
      <p:sp>
        <p:nvSpPr>
          <p:cNvPr id="119812" name="AutoShape 4"/>
          <p:cNvSpPr/>
          <p:nvPr/>
        </p:nvSpPr>
        <p:spPr>
          <a:xfrm>
            <a:off x="1428750" y="214313"/>
            <a:ext cx="504825" cy="576262"/>
          </a:xfrm>
          <a:prstGeom prst="chevron">
            <a:avLst>
              <a:gd name="adj" fmla="val 52513"/>
            </a:avLst>
          </a:prstGeom>
          <a:solidFill>
            <a:schemeClr val="bg1"/>
          </a:solidFill>
          <a:ln w="0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Cambria" panose="02040503050406030204" pitchFamily="18" charset="0"/>
            </a:endParaRPr>
          </a:p>
        </p:txBody>
      </p:sp>
      <p:sp>
        <p:nvSpPr>
          <p:cNvPr id="119813" name="AutoShape 3"/>
          <p:cNvSpPr/>
          <p:nvPr/>
        </p:nvSpPr>
        <p:spPr>
          <a:xfrm>
            <a:off x="642938" y="227013"/>
            <a:ext cx="504825" cy="576262"/>
          </a:xfrm>
          <a:prstGeom prst="chevron">
            <a:avLst>
              <a:gd name="adj" fmla="val 52513"/>
            </a:avLst>
          </a:prstGeom>
          <a:solidFill>
            <a:schemeClr val="bg1">
              <a:alpha val="67058"/>
            </a:schemeClr>
          </a:solidFill>
          <a:ln w="0">
            <a:noFill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b="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anose="020B0600070205080204" charset="-128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 b="1" dirty="0">
              <a:latin typeface="Franklin Gothic Book" panose="020B0503020102020204" pitchFamily="34" charset="0"/>
            </a:endParaRPr>
          </a:p>
        </p:txBody>
      </p:sp>
      <p:pic>
        <p:nvPicPr>
          <p:cNvPr id="119814" name="Picture 4" descr="C:\Users\user\Pictures\061157-blue-jelly-icon-people-things-people2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42875"/>
            <a:ext cx="993775" cy="73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5" name="Content Placeholder 10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4865687"/>
          </a:xfrm>
          <a:solidFill>
            <a:schemeClr val="bg1">
              <a:alpha val="100000"/>
            </a:schemeClr>
          </a:solidFill>
          <a:ln>
            <a:solidFill>
              <a:srgbClr val="C0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>
              <a:buNone/>
            </a:pPr>
            <a:endParaRPr lang="en-US" altLang="x-none" dirty="0"/>
          </a:p>
          <a:p>
            <a:pPr algn="ctr">
              <a:buNone/>
            </a:pPr>
            <a:r>
              <a:rPr lang="en-US" altLang="x-none" sz="4800" dirty="0">
                <a:latin typeface="Arial Black" panose="020B0A04020102020204" pitchFamily="34" charset="0"/>
              </a:rPr>
              <a:t>T R I M A    K A S I H</a:t>
            </a:r>
            <a:endParaRPr lang="en-US" altLang="x-none" sz="4800" dirty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altLang="x-none" sz="4800" dirty="0"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1625" y="2928938"/>
            <a:ext cx="6072188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981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000375"/>
            <a:ext cx="6072188" cy="250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8" name="Slide Number Placeholder 12"/>
          <p:cNvSpPr txBox="1">
            <a:spLocks noGrp="1"/>
          </p:cNvSpPr>
          <p:nvPr>
            <p:ph type="sldNum" sz="quarter" idx="12"/>
          </p:nvPr>
        </p:nvSpPr>
        <p:spPr>
          <a:xfrm>
            <a:off x="8358188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17588"/>
            <a:ext cx="7854950" cy="5268912"/>
          </a:xfrm>
          <a:ln/>
        </p:spPr>
        <p:txBody>
          <a:bodyPr vert="horz" wrap="square" lIns="0" tIns="45720" rIns="18288" bIns="45720" anchor="t" anchorCtr="0"/>
          <a:p>
            <a:pPr marL="363855" indent="-363855" algn="just" eaLnBrk="1" hangingPunct="1">
              <a:buClr>
                <a:srgbClr val="0BD0D9"/>
              </a:buClr>
              <a:buSzPct val="95000"/>
            </a:pPr>
            <a:endParaRPr lang="en-US" altLang="x-none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071563"/>
          <a:ext cx="7715250" cy="5192713"/>
        </p:xfrm>
        <a:graphic>
          <a:graphicData uri="http://schemas.openxmlformats.org/drawingml/2006/table">
            <a:tbl>
              <a:tblPr/>
              <a:tblGrid>
                <a:gridCol w="571500"/>
                <a:gridCol w="2357438"/>
                <a:gridCol w="1357312"/>
                <a:gridCol w="1214448"/>
                <a:gridCol w="1146165"/>
                <a:gridCol w="1068387"/>
              </a:tblGrid>
              <a:tr h="1069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Laba Bersih Komersial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xxx</a:t>
                      </a:r>
                      <a:endParaRPr kumimoji="0" lang="id-ID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Koreksi-koreksi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Positif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Negatif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..........................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..........................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1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Jumlah koreksi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xxx</a:t>
                      </a:r>
                      <a:endParaRPr kumimoji="0" lang="id-ID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xxx</a:t>
                      </a:r>
                      <a:endParaRPr kumimoji="0" lang="id-ID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822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Laba Bersih Fiskal</a:t>
                      </a:r>
                      <a:endParaRPr kumimoji="0" 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d-ID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xxx</a:t>
                      </a:r>
                      <a:endParaRPr kumimoji="0" lang="id-ID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/>
          <p:nvPr/>
        </p:nvSpPr>
        <p:spPr bwMode="auto">
          <a:xfrm>
            <a:off x="357158" y="142852"/>
            <a:ext cx="8358246" cy="660801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R="0" algn="ctr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kern="1200" cap="none" spc="0" normalizeH="0" baseline="0" noProof="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Rekonsiliasi Fiskal (format </a:t>
            </a:r>
            <a:r>
              <a:rPr kumimoji="0" lang="en-US" sz="4400" kern="1200" cap="none" spc="0" normalizeH="0" baseline="0" noProof="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id-ID" sz="4400" kern="1200" cap="none" spc="0" normalizeH="0" baseline="0" noProof="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kumimoji="0" lang="id-ID" sz="4400" kern="1200" cap="none" spc="0" normalizeH="0" baseline="0" noProof="0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238" name="Slide Number Placeholder 9"/>
          <p:cNvSpPr txBox="1"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dirty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id-ID" sz="1400" b="1" dirty="0">
              <a:solidFill>
                <a:srgbClr val="045C75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tx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Penghasilan</a:t>
            </a:r>
            <a:endParaRPr kumimoji="0" lang="en-US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229600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r>
              <a:rPr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1. 	</a:t>
            </a:r>
            <a:r>
              <a:rPr lang="en-US" altLang="x-none"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Setiap tambahahan kemampuan ekonomis</a:t>
            </a: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r>
              <a:rPr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2.	</a:t>
            </a:r>
            <a:r>
              <a:rPr lang="en-US" altLang="x-none"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yang diterima atau diperoleh WP</a:t>
            </a: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r>
              <a:rPr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3. 	</a:t>
            </a:r>
            <a:r>
              <a:rPr lang="en-US" altLang="x-none"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baik yang Berasal dari Indonesia maupun dari 	luar Indonesia</a:t>
            </a: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r>
              <a:rPr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4. </a:t>
            </a:r>
            <a:r>
              <a:rPr lang="en-US" altLang="x-none"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yang dapat dipakai untuk konsumsi atau 	menambah kekayaan WP</a:t>
            </a: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r>
              <a:rPr lang="en-US" altLang="x-none" sz="2400" kern="1200" dirty="0">
                <a:latin typeface="Arial Black" panose="020B0A04020102020204" pitchFamily="34" charset="0"/>
                <a:ea typeface="MS PGothic" panose="020B0600070205080204" pitchFamily="34" charset="-128"/>
                <a:cs typeface="ＭＳ Ｐゴシック" panose="020B0600070205080204" charset="-128"/>
              </a:rPr>
              <a:t>dengan nama dan dalam bentuk apapun</a:t>
            </a: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endParaRPr lang="en-US" altLang="x-none" sz="24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endParaRPr lang="en-US" altLang="x-none" sz="22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defTabSz="914400" eaLnBrk="1" hangingPunct="1">
              <a:buClr>
                <a:srgbClr val="0BD0D9"/>
              </a:buClr>
              <a:buSzPct val="95000"/>
              <a:tabLst>
                <a:tab pos="444500" algn="l"/>
              </a:tabLst>
            </a:pPr>
            <a:endParaRPr lang="en-US" altLang="x-none" sz="2200" kern="1200" dirty="0">
              <a:latin typeface="Arial Black" panose="020B0A04020102020204" pitchFamily="34" charset="0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52228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42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charRg st="42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7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charRg st="78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144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charRg st="144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209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charRg st="209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0"/>
            <a:ext cx="8229600" cy="981075"/>
          </a:xfrm>
          <a:solidFill>
            <a:srgbClr val="C00000"/>
          </a:solidFill>
          <a:ln>
            <a:solidFill>
              <a:schemeClr val="tx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Kelompok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Penghasilan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229600" cy="5232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45720" rIns="18288" bIns="45720" numCol="1" anchor="t" anchorCtr="0" compatLnSpc="1"/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	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Penghasilan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Obyek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Pajak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Pasal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4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ayat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1)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a.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Bersifat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Tidak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Final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	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Pembayaran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dimuka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/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dapat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dikreditkan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	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b.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Bersifat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Final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Pasal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4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ayat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2)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	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Pelunasan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Pajak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/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Tidak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dapat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	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dikreditkan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	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Penghasilan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Non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Obyek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Pasal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4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ayat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3)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495300" marR="0" lvl="0" indent="-4953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3252" name="Picture 2" descr="http://t0.gstatic.com/images?q=tbn:ANd9GcSEKtFpicINLCKwRjuIfGnjhzxpK9krSq9Q1iCEWW_mucF01ov3jx5FQOD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0"/>
            <a:ext cx="2286000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2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charRg st="28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4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charRg st="46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4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charRg st="4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73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charRg st="73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13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charRg st="113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16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charRg st="116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52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charRg st="152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98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011">
                                            <p:txEl>
                                              <p:charRg st="198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214290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subTitle" idx="1"/>
          </p:nvPr>
        </p:nvSpPr>
        <p:spPr>
          <a:xfrm>
            <a:off x="457200" y="1071563"/>
            <a:ext cx="8507413" cy="55006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R="0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538480" algn="l"/>
              </a:tabLst>
            </a:pPr>
            <a:r>
              <a:rPr lang="en-US" altLang="x-none"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a.1.</a:t>
            </a:r>
            <a:r>
              <a:rPr sz="2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Bantuan / Sumbangan</a:t>
            </a:r>
            <a:r>
              <a:rPr lang="en-US" altLang="x-none" sz="3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termasuk 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Zakat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yg 	diterima oleh badan amil zakat / lembaga amil zakat yg dibentuk / 	disahkan pemerintah &amp; yg diterima oleh penerima zakat yg 	berhak / 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sumbangan keagamaan yg sifatnya </a:t>
            </a:r>
            <a:r>
              <a:rPr lang="en-US" altLang="x-none" sz="3200" b="1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wajib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bagi pemeluk agama yg 	diakui di Indonesia, yg diterima 	oleh lembaga keagamaan yg dibentuk / disahkan oleh </a:t>
            </a:r>
            <a:r>
              <a:rPr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pemerintah &amp; yg diterima oleh penerima sumbangan yg berhak, 	yg ketentuannya diatur dg </a:t>
            </a:r>
            <a:r>
              <a:rPr lang="en-US" altLang="en-US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PP</a:t>
            </a:r>
            <a:r>
              <a:rPr lang="en-US" altLang="en-US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 	dan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538480" algn="l"/>
              </a:tabLst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538480" algn="l"/>
              </a:tabLst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a.2. 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Harta Hibahan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yg diterima oleh keluarga sedarah dlm 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garis keturunan lurus satu derajat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 badan kegamaan, badan </a:t>
            </a:r>
            <a:r>
              <a:rPr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pendidikan, badan sosial termasuk yayasan, koperasi, atau orang </a:t>
            </a:r>
            <a:r>
              <a:rPr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	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pribadi yg menjalankan usaha mikro &amp; kecil yg ketentuannya 	diatur dg </a:t>
            </a:r>
            <a:r>
              <a:rPr lang="en-US" altLang="en-US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“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PMK</a:t>
            </a:r>
            <a:r>
              <a:rPr lang="en-US" altLang="en-US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”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538480" algn="l"/>
              </a:tabLst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tabLst>
                <a:tab pos="538480" algn="l"/>
              </a:tabLst>
            </a:pPr>
            <a:r>
              <a:rPr lang="en-US" altLang="x-none" sz="3200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sepanjang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tdk ada hub. usaha, pekerjaan, kepemilikan, atau penguasaan di antara pihak-pihak yg bersangkutan;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R="0" algn="just" defTabSz="914400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538480" algn="l"/>
              </a:tabLst>
            </a:pP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54276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4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charRg st="0" end="4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426" end="6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charRg st="426" end="6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686" end="7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charRg st="686" end="7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333375"/>
            <a:ext cx="8229600" cy="647700"/>
          </a:xfrm>
          <a:solidFill>
            <a:srgbClr val="C00000"/>
          </a:solidFill>
          <a:ln>
            <a:solidFill>
              <a:schemeClr val="bg1"/>
            </a:solidFill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Penghasilan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Obyek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Pasal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4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ayat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3)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subTitle" idx="1"/>
          </p:nvPr>
        </p:nvSpPr>
        <p:spPr>
          <a:xfrm>
            <a:off x="457200" y="1268413"/>
            <a:ext cx="8507413" cy="5056187"/>
          </a:xfrm>
          <a:solidFill>
            <a:schemeClr val="bg1">
              <a:alpha val="100000"/>
            </a:scheme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0" tIns="45720" rIns="18288" bIns="45720" anchor="t" anchorCtr="0"/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b.	</a:t>
            </a:r>
            <a:r>
              <a:rPr sz="2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Warisan</a:t>
            </a:r>
            <a:r>
              <a:rPr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eaLnBrk="1" hangingPunct="1">
              <a:buClr>
                <a:srgbClr val="0BD0D9"/>
              </a:buClr>
              <a:buSzPct val="95000"/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c.	Harta termasuk </a:t>
            </a:r>
            <a:r>
              <a:rPr lang="en-US" altLang="x-none" sz="2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setoran tunai yg diterima oleh badan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, sbg pengganti saham / sbg pengganti penyertaan modal;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d.	Penggantian / imbalan sehub. dg pekerjaan / jasa yg diterima / diperoleh dlm bentuk </a:t>
            </a:r>
            <a:r>
              <a:rPr lang="en-US" altLang="x-none" sz="3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Natura dan atau Kenikmatan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dari Wajib Pajak / Pemerintah;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</a:pP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e.	</a:t>
            </a:r>
            <a:r>
              <a:rPr lang="en-US" altLang="x-none" sz="2200" b="1" u="sng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Pembayaran dari perush. asuransi kepada OP</a:t>
            </a:r>
            <a:r>
              <a:rPr lang="en-US" altLang="x-none" sz="2200" kern="1200" dirty="0">
                <a:latin typeface="+mn-lt"/>
                <a:ea typeface="MS PGothic" panose="020B0600070205080204" pitchFamily="34" charset="-128"/>
                <a:cs typeface="ＭＳ Ｐゴシック" panose="020B0600070205080204" charset="-128"/>
              </a:rPr>
              <a:t> sehub. dg asuransi kesehatan, asuransi kecelakaan, asuransi jiwa, asuransi dwiguna, dan asuransi bea siswa;</a:t>
            </a:r>
            <a:endParaRPr lang="en-US" altLang="x-none" sz="22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  <a:p>
            <a:pPr marL="495300" marR="0" indent="-495300" algn="just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x-none" sz="2000" kern="1200" dirty="0">
              <a:latin typeface="+mn-lt"/>
              <a:ea typeface="MS PGothic" panose="020B0600070205080204" pitchFamily="34" charset="-128"/>
              <a:cs typeface="ＭＳ Ｐゴシック" panose="020B0600070205080204" charset="-128"/>
            </a:endParaRPr>
          </a:p>
        </p:txBody>
      </p:sp>
      <p:sp>
        <p:nvSpPr>
          <p:cNvPr id="55300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8382000" y="6492875"/>
            <a:ext cx="762000" cy="36512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 lIns="0" tIns="0" rIns="0" bIns="0"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id-ID" sz="1400" b="1" kern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fld>
            <a:endParaRPr lang="id-ID" sz="1400" b="1" kern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3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charRg st="13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24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charRg st="124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270" end="4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charRg st="270" end="4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35621</Words>
  <Application>WPS Presentation</Application>
  <PresentationFormat>On-screen Show (4:3)</PresentationFormat>
  <Paragraphs>2398</Paragraphs>
  <Slides>48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48</vt:i4>
      </vt:variant>
    </vt:vector>
  </HeadingPairs>
  <TitlesOfParts>
    <vt:vector size="89" baseType="lpstr">
      <vt:lpstr>Arial</vt:lpstr>
      <vt:lpstr>SimSun</vt:lpstr>
      <vt:lpstr>Wingdings</vt:lpstr>
      <vt:lpstr>MS PGothic</vt:lpstr>
      <vt:lpstr>Calibri</vt:lpstr>
      <vt:lpstr>Constantia</vt:lpstr>
      <vt:lpstr>Wingdings 2</vt:lpstr>
      <vt:lpstr>Lucida Sans Unicode</vt:lpstr>
      <vt:lpstr>Wingdings 3</vt:lpstr>
      <vt:lpstr>Verdana</vt:lpstr>
      <vt:lpstr>Century Schoolbook</vt:lpstr>
      <vt:lpstr>Tahoma</vt:lpstr>
      <vt:lpstr>Aharoni</vt:lpstr>
      <vt:lpstr>HarmonyOS Sans SC Light</vt:lpstr>
      <vt:lpstr>KaiTi</vt:lpstr>
      <vt:lpstr>文泉驿微米黑</vt:lpstr>
      <vt:lpstr>Arial Black</vt:lpstr>
      <vt:lpstr>Arial Narrow</vt:lpstr>
      <vt:lpstr>LiSu</vt:lpstr>
      <vt:lpstr>Candara</vt:lpstr>
      <vt:lpstr>Aparajita</vt:lpstr>
      <vt:lpstr>Nirmala UI</vt:lpstr>
      <vt:lpstr>Times New Roman</vt:lpstr>
      <vt:lpstr>Garamond</vt:lpstr>
      <vt:lpstr>Arial Rounded MT Bold</vt:lpstr>
      <vt:lpstr>Cambria</vt:lpstr>
      <vt:lpstr>Franklin Gothic Book</vt:lpstr>
      <vt:lpstr>ＭＳ Ｐゴシック</vt:lpstr>
      <vt:lpstr>Wingdings 2</vt:lpstr>
      <vt:lpstr>Wingdings</vt:lpstr>
      <vt:lpstr>Century Schoolbook</vt:lpstr>
      <vt:lpstr>Aharoni</vt:lpstr>
      <vt:lpstr>Aparajita</vt:lpstr>
      <vt:lpstr>文泉驿正黑</vt:lpstr>
      <vt:lpstr>微软雅黑</vt:lpstr>
      <vt:lpstr>Arial Unicode MS</vt:lpstr>
      <vt:lpstr>Arial</vt:lpstr>
      <vt:lpstr>Flow</vt:lpstr>
      <vt:lpstr>Concourse</vt:lpstr>
      <vt:lpstr>1_Flow</vt:lpstr>
      <vt:lpstr>Oriel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Biaya Fiskal (Pasal 6 ayat 1)</dc:title>
  <dc:creator>Acer</dc:creator>
  <cp:lastModifiedBy>hsl</cp:lastModifiedBy>
  <cp:revision>398</cp:revision>
  <dcterms:created xsi:type="dcterms:W3CDTF">2024-12-16T07:03:27Z</dcterms:created>
  <dcterms:modified xsi:type="dcterms:W3CDTF">2024-12-16T07:03:27Z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187989D07C36D7528ED05F67B0371FD5_43</vt:lpwstr>
  </property>
  <property fmtid="{D5CDD505-2E9C-101B-9397-08002B2CF9AE}" pid="3" name="KSOProductBuildVer">
    <vt:lpwstr>1033-12.8.2.14803</vt:lpwstr>
  </property>
</Properties>
</file>